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1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4.xml" ContentType="application/vnd.ms-office.chartcolorstyle+xml"/>
  <Override PartName="/ppt/charts/colors6.xml" ContentType="application/vnd.ms-office.chartcolor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3"/>
  </p:notesMasterIdLst>
  <p:sldIdLst>
    <p:sldId id="324" r:id="rId2"/>
    <p:sldId id="344" r:id="rId3"/>
    <p:sldId id="345" r:id="rId4"/>
    <p:sldId id="426" r:id="rId5"/>
    <p:sldId id="427" r:id="rId6"/>
    <p:sldId id="352" r:id="rId7"/>
    <p:sldId id="351" r:id="rId8"/>
    <p:sldId id="437" r:id="rId9"/>
    <p:sldId id="438" r:id="rId10"/>
    <p:sldId id="356" r:id="rId11"/>
    <p:sldId id="373" r:id="rId12"/>
    <p:sldId id="368" r:id="rId13"/>
    <p:sldId id="358" r:id="rId14"/>
    <p:sldId id="307" r:id="rId15"/>
    <p:sldId id="443" r:id="rId16"/>
    <p:sldId id="444" r:id="rId17"/>
    <p:sldId id="445" r:id="rId18"/>
    <p:sldId id="442" r:id="rId19"/>
    <p:sldId id="299" r:id="rId20"/>
    <p:sldId id="447" r:id="rId21"/>
    <p:sldId id="446" r:id="rId22"/>
    <p:sldId id="448" r:id="rId23"/>
    <p:sldId id="449" r:id="rId24"/>
    <p:sldId id="450" r:id="rId25"/>
    <p:sldId id="451" r:id="rId26"/>
    <p:sldId id="452" r:id="rId27"/>
    <p:sldId id="453" r:id="rId28"/>
    <p:sldId id="454" r:id="rId29"/>
    <p:sldId id="455" r:id="rId30"/>
    <p:sldId id="456" r:id="rId31"/>
    <p:sldId id="457" r:id="rId3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800080"/>
    <a:srgbClr val="CC00CC"/>
    <a:srgbClr val="009999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12" autoAdjust="0"/>
    <p:restoredTop sz="94660"/>
  </p:normalViewPr>
  <p:slideViewPr>
    <p:cSldViewPr snapToGrid="0">
      <p:cViewPr varScale="1">
        <p:scale>
          <a:sx n="72" d="100"/>
          <a:sy n="72" d="100"/>
        </p:scale>
        <p:origin x="888" y="66"/>
      </p:cViewPr>
      <p:guideLst>
        <p:guide orient="horz" pos="2205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40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2717884186253735E-2"/>
          <c:y val="4.3847438534334239E-2"/>
          <c:w val="0.96668043652682789"/>
          <c:h val="0.81190735729887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PNT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Hoja1!$A$2:$A$5</c:f>
              <c:strCache>
                <c:ptCount val="4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</c:strCache>
            </c:strRef>
          </c:cat>
          <c:val>
            <c:numRef>
              <c:f>Hoja1!$B$2:$B$5</c:f>
              <c:numCache>
                <c:formatCode>#,##0</c:formatCode>
                <c:ptCount val="4"/>
                <c:pt idx="0">
                  <c:v>50987</c:v>
                </c:pt>
                <c:pt idx="1">
                  <c:v>51300</c:v>
                </c:pt>
                <c:pt idx="2">
                  <c:v>56021</c:v>
                </c:pt>
                <c:pt idx="3">
                  <c:v>13580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44F-4281-94AE-EB3E2FF5376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36579440"/>
        <c:axId val="1225086080"/>
      </c:barChart>
      <c:catAx>
        <c:axId val="133657944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225086080"/>
        <c:crosses val="autoZero"/>
        <c:auto val="1"/>
        <c:lblAlgn val="ctr"/>
        <c:lblOffset val="100"/>
        <c:noMultiLvlLbl val="0"/>
      </c:catAx>
      <c:valAx>
        <c:axId val="122508608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bg1"/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1336579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/>
      </a:pPr>
      <a:endParaRPr lang="es-MX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RR-PNT</c:v>
                </c:pt>
              </c:strCache>
            </c:strRef>
          </c:tx>
          <c:spPr>
            <a:solidFill>
              <a:srgbClr val="CC00CC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Hoja1!$A$2:$A$5</c:f>
              <c:strCache>
                <c:ptCount val="4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</c:strCache>
            </c:strRef>
          </c:cat>
          <c:val>
            <c:numRef>
              <c:f>Hoja1!$B$2:$B$5</c:f>
              <c:numCache>
                <c:formatCode>#,##0</c:formatCode>
                <c:ptCount val="4"/>
                <c:pt idx="0">
                  <c:v>3387</c:v>
                </c:pt>
                <c:pt idx="1">
                  <c:v>4885</c:v>
                </c:pt>
                <c:pt idx="2">
                  <c:v>4012</c:v>
                </c:pt>
                <c:pt idx="3">
                  <c:v>645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FD-4977-9014-17EE2BE6618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36579440"/>
        <c:axId val="1225086080"/>
      </c:barChart>
      <c:catAx>
        <c:axId val="133657944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225086080"/>
        <c:crosses val="autoZero"/>
        <c:auto val="1"/>
        <c:lblAlgn val="ctr"/>
        <c:lblOffset val="100"/>
        <c:noMultiLvlLbl val="0"/>
      </c:catAx>
      <c:valAx>
        <c:axId val="122508608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bg1"/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1336579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/>
      </a:pPr>
      <a:endParaRPr lang="es-MX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50383471233514E-3"/>
          <c:y val="9.006008456345968E-2"/>
          <c:w val="0.9823532203807479"/>
          <c:h val="0.80100475938656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Nacional</c:v>
                </c:pt>
              </c:strCache>
            </c:strRef>
          </c:tx>
          <c:spPr>
            <a:solidFill>
              <a:srgbClr val="660066"/>
            </a:solidFill>
            <a:ln w="76200"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Hoja1!$A$2:$A$29</c:f>
              <c:strCache>
                <c:ptCount val="28"/>
                <c:pt idx="0">
                  <c:v>Ene-18</c:v>
                </c:pt>
                <c:pt idx="1">
                  <c:v>Feb-18</c:v>
                </c:pt>
                <c:pt idx="2">
                  <c:v>Mar-18</c:v>
                </c:pt>
                <c:pt idx="3">
                  <c:v>Abr-18</c:v>
                </c:pt>
                <c:pt idx="4">
                  <c:v>May-18</c:v>
                </c:pt>
                <c:pt idx="5">
                  <c:v>Jun-18</c:v>
                </c:pt>
                <c:pt idx="6">
                  <c:v>Jul-18</c:v>
                </c:pt>
                <c:pt idx="7">
                  <c:v>Ago-18</c:v>
                </c:pt>
                <c:pt idx="8">
                  <c:v>Sep-18</c:v>
                </c:pt>
                <c:pt idx="9">
                  <c:v>Oct-18</c:v>
                </c:pt>
                <c:pt idx="10">
                  <c:v>Nov-18</c:v>
                </c:pt>
                <c:pt idx="11">
                  <c:v>Dic-18</c:v>
                </c:pt>
                <c:pt idx="12">
                  <c:v>Ene-19</c:v>
                </c:pt>
                <c:pt idx="13">
                  <c:v>Feb-19</c:v>
                </c:pt>
                <c:pt idx="14">
                  <c:v>Mar-19</c:v>
                </c:pt>
                <c:pt idx="15">
                  <c:v>Abr-19</c:v>
                </c:pt>
                <c:pt idx="16">
                  <c:v>May-19</c:v>
                </c:pt>
                <c:pt idx="17">
                  <c:v>Jun-19</c:v>
                </c:pt>
                <c:pt idx="18">
                  <c:v>Jul-19</c:v>
                </c:pt>
                <c:pt idx="19">
                  <c:v>Ago-19</c:v>
                </c:pt>
                <c:pt idx="20">
                  <c:v>Sep-19</c:v>
                </c:pt>
                <c:pt idx="21">
                  <c:v>Oct-19</c:v>
                </c:pt>
                <c:pt idx="22">
                  <c:v>Nov-19</c:v>
                </c:pt>
                <c:pt idx="23">
                  <c:v>Dic-19</c:v>
                </c:pt>
                <c:pt idx="24">
                  <c:v>Ene-20</c:v>
                </c:pt>
                <c:pt idx="25">
                  <c:v>Feb-20</c:v>
                </c:pt>
                <c:pt idx="26">
                  <c:v>Mar-20</c:v>
                </c:pt>
                <c:pt idx="27">
                  <c:v>Abr-20</c:v>
                </c:pt>
              </c:strCache>
            </c:strRef>
          </c:cat>
          <c:val>
            <c:numRef>
              <c:f>Hoja1!$B$2:$B$29</c:f>
              <c:numCache>
                <c:formatCode>#,##0.0</c:formatCode>
                <c:ptCount val="28"/>
                <c:pt idx="0">
                  <c:v>895.79023400000005</c:v>
                </c:pt>
                <c:pt idx="1">
                  <c:v>999.78062599999998</c:v>
                </c:pt>
                <c:pt idx="2">
                  <c:v>1055.3599300000001</c:v>
                </c:pt>
                <c:pt idx="3">
                  <c:v>1166.5954400000001</c:v>
                </c:pt>
                <c:pt idx="4">
                  <c:v>1232.874973</c:v>
                </c:pt>
                <c:pt idx="5">
                  <c:v>1258.7884079999999</c:v>
                </c:pt>
                <c:pt idx="6">
                  <c:v>1401.370535</c:v>
                </c:pt>
                <c:pt idx="7">
                  <c:v>1509.821263</c:v>
                </c:pt>
                <c:pt idx="8">
                  <c:v>1571.088943</c:v>
                </c:pt>
                <c:pt idx="9">
                  <c:v>1683.96801</c:v>
                </c:pt>
                <c:pt idx="10">
                  <c:v>1821.2640719999999</c:v>
                </c:pt>
                <c:pt idx="11">
                  <c:v>1936.7522449999999</c:v>
                </c:pt>
                <c:pt idx="12">
                  <c:v>2183.2610070000001</c:v>
                </c:pt>
                <c:pt idx="13">
                  <c:v>2193.0423369999999</c:v>
                </c:pt>
                <c:pt idx="14">
                  <c:v>2246.4260089999998</c:v>
                </c:pt>
                <c:pt idx="15">
                  <c:v>2431.5186560000002</c:v>
                </c:pt>
                <c:pt idx="16">
                  <c:v>2528.111922</c:v>
                </c:pt>
                <c:pt idx="17">
                  <c:v>2645.997676</c:v>
                </c:pt>
                <c:pt idx="18">
                  <c:v>2853.9352570000001</c:v>
                </c:pt>
                <c:pt idx="19">
                  <c:v>2961.9665190000001</c:v>
                </c:pt>
                <c:pt idx="20">
                  <c:v>2986.9279569999999</c:v>
                </c:pt>
                <c:pt idx="21">
                  <c:v>2985.9126030000002</c:v>
                </c:pt>
                <c:pt idx="22">
                  <c:v>3008.7769229999999</c:v>
                </c:pt>
                <c:pt idx="23">
                  <c:v>3043.946512</c:v>
                </c:pt>
                <c:pt idx="24">
                  <c:v>3236.14896</c:v>
                </c:pt>
                <c:pt idx="25">
                  <c:v>3284.4772079999998</c:v>
                </c:pt>
                <c:pt idx="26">
                  <c:v>3309.7600940000002</c:v>
                </c:pt>
                <c:pt idx="27">
                  <c:v>3415.571598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B2-41A6-935B-73EAC6BA654D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Entidades federativas</c:v>
                </c:pt>
              </c:strCache>
            </c:strRef>
          </c:tx>
          <c:spPr>
            <a:solidFill>
              <a:schemeClr val="accent2"/>
            </a:solidFill>
            <a:ln w="3175"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Hoja1!$A$2:$A$29</c:f>
              <c:strCache>
                <c:ptCount val="28"/>
                <c:pt idx="0">
                  <c:v>Ene-18</c:v>
                </c:pt>
                <c:pt idx="1">
                  <c:v>Feb-18</c:v>
                </c:pt>
                <c:pt idx="2">
                  <c:v>Mar-18</c:v>
                </c:pt>
                <c:pt idx="3">
                  <c:v>Abr-18</c:v>
                </c:pt>
                <c:pt idx="4">
                  <c:v>May-18</c:v>
                </c:pt>
                <c:pt idx="5">
                  <c:v>Jun-18</c:v>
                </c:pt>
                <c:pt idx="6">
                  <c:v>Jul-18</c:v>
                </c:pt>
                <c:pt idx="7">
                  <c:v>Ago-18</c:v>
                </c:pt>
                <c:pt idx="8">
                  <c:v>Sep-18</c:v>
                </c:pt>
                <c:pt idx="9">
                  <c:v>Oct-18</c:v>
                </c:pt>
                <c:pt idx="10">
                  <c:v>Nov-18</c:v>
                </c:pt>
                <c:pt idx="11">
                  <c:v>Dic-18</c:v>
                </c:pt>
                <c:pt idx="12">
                  <c:v>Ene-19</c:v>
                </c:pt>
                <c:pt idx="13">
                  <c:v>Feb-19</c:v>
                </c:pt>
                <c:pt idx="14">
                  <c:v>Mar-19</c:v>
                </c:pt>
                <c:pt idx="15">
                  <c:v>Abr-19</c:v>
                </c:pt>
                <c:pt idx="16">
                  <c:v>May-19</c:v>
                </c:pt>
                <c:pt idx="17">
                  <c:v>Jun-19</c:v>
                </c:pt>
                <c:pt idx="18">
                  <c:v>Jul-19</c:v>
                </c:pt>
                <c:pt idx="19">
                  <c:v>Ago-19</c:v>
                </c:pt>
                <c:pt idx="20">
                  <c:v>Sep-19</c:v>
                </c:pt>
                <c:pt idx="21">
                  <c:v>Oct-19</c:v>
                </c:pt>
                <c:pt idx="22">
                  <c:v>Nov-19</c:v>
                </c:pt>
                <c:pt idx="23">
                  <c:v>Dic-19</c:v>
                </c:pt>
                <c:pt idx="24">
                  <c:v>Ene-20</c:v>
                </c:pt>
                <c:pt idx="25">
                  <c:v>Feb-20</c:v>
                </c:pt>
                <c:pt idx="26">
                  <c:v>Mar-20</c:v>
                </c:pt>
                <c:pt idx="27">
                  <c:v>Abr-20</c:v>
                </c:pt>
              </c:strCache>
            </c:strRef>
          </c:cat>
          <c:val>
            <c:numRef>
              <c:f>Hoja1!$C$2:$C$29</c:f>
              <c:numCache>
                <c:formatCode>#,##0.0</c:formatCode>
                <c:ptCount val="28"/>
                <c:pt idx="0">
                  <c:v>436.66595100000001</c:v>
                </c:pt>
                <c:pt idx="1">
                  <c:v>525.44657600000005</c:v>
                </c:pt>
                <c:pt idx="2">
                  <c:v>560.23350400000004</c:v>
                </c:pt>
                <c:pt idx="3">
                  <c:v>624.34046999999998</c:v>
                </c:pt>
                <c:pt idx="4">
                  <c:v>665.66958899999997</c:v>
                </c:pt>
                <c:pt idx="5">
                  <c:v>688.56430399999999</c:v>
                </c:pt>
                <c:pt idx="6">
                  <c:v>806.51975800000002</c:v>
                </c:pt>
                <c:pt idx="7">
                  <c:v>870.79515800000001</c:v>
                </c:pt>
                <c:pt idx="8">
                  <c:v>938.86929799999996</c:v>
                </c:pt>
                <c:pt idx="9">
                  <c:v>1035.13815</c:v>
                </c:pt>
                <c:pt idx="10">
                  <c:v>1116.975054</c:v>
                </c:pt>
                <c:pt idx="11">
                  <c:v>1236.477717</c:v>
                </c:pt>
                <c:pt idx="12">
                  <c:v>1422.7705040000001</c:v>
                </c:pt>
                <c:pt idx="13">
                  <c:v>1416.54766</c:v>
                </c:pt>
                <c:pt idx="14">
                  <c:v>1467.773514</c:v>
                </c:pt>
                <c:pt idx="15">
                  <c:v>1583.2807600000001</c:v>
                </c:pt>
                <c:pt idx="16">
                  <c:v>1631.794482</c:v>
                </c:pt>
                <c:pt idx="17">
                  <c:v>1750.4167910000001</c:v>
                </c:pt>
                <c:pt idx="18">
                  <c:v>1907.0424760000001</c:v>
                </c:pt>
                <c:pt idx="19">
                  <c:v>2014.6409169999999</c:v>
                </c:pt>
                <c:pt idx="20">
                  <c:v>2042.1698980000001</c:v>
                </c:pt>
                <c:pt idx="21">
                  <c:v>1997.249787</c:v>
                </c:pt>
                <c:pt idx="22">
                  <c:v>2005.743025</c:v>
                </c:pt>
                <c:pt idx="23">
                  <c:v>2032.912967</c:v>
                </c:pt>
                <c:pt idx="24">
                  <c:v>2149.1438039999998</c:v>
                </c:pt>
                <c:pt idx="25">
                  <c:v>2181.4080600000002</c:v>
                </c:pt>
                <c:pt idx="26">
                  <c:v>2199.6924789999998</c:v>
                </c:pt>
                <c:pt idx="27">
                  <c:v>2215.2244310000001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B2-41A6-935B-73EAC6BA654D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Federación</c:v>
                </c:pt>
              </c:strCache>
            </c:strRef>
          </c:tx>
          <c:spPr>
            <a:solidFill>
              <a:srgbClr val="B61ABA"/>
            </a:solidFill>
            <a:ln w="69850"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Hoja1!$A$2:$A$29</c:f>
              <c:strCache>
                <c:ptCount val="28"/>
                <c:pt idx="0">
                  <c:v>Ene-18</c:v>
                </c:pt>
                <c:pt idx="1">
                  <c:v>Feb-18</c:v>
                </c:pt>
                <c:pt idx="2">
                  <c:v>Mar-18</c:v>
                </c:pt>
                <c:pt idx="3">
                  <c:v>Abr-18</c:v>
                </c:pt>
                <c:pt idx="4">
                  <c:v>May-18</c:v>
                </c:pt>
                <c:pt idx="5">
                  <c:v>Jun-18</c:v>
                </c:pt>
                <c:pt idx="6">
                  <c:v>Jul-18</c:v>
                </c:pt>
                <c:pt idx="7">
                  <c:v>Ago-18</c:v>
                </c:pt>
                <c:pt idx="8">
                  <c:v>Sep-18</c:v>
                </c:pt>
                <c:pt idx="9">
                  <c:v>Oct-18</c:v>
                </c:pt>
                <c:pt idx="10">
                  <c:v>Nov-18</c:v>
                </c:pt>
                <c:pt idx="11">
                  <c:v>Dic-18</c:v>
                </c:pt>
                <c:pt idx="12">
                  <c:v>Ene-19</c:v>
                </c:pt>
                <c:pt idx="13">
                  <c:v>Feb-19</c:v>
                </c:pt>
                <c:pt idx="14">
                  <c:v>Mar-19</c:v>
                </c:pt>
                <c:pt idx="15">
                  <c:v>Abr-19</c:v>
                </c:pt>
                <c:pt idx="16">
                  <c:v>May-19</c:v>
                </c:pt>
                <c:pt idx="17">
                  <c:v>Jun-19</c:v>
                </c:pt>
                <c:pt idx="18">
                  <c:v>Jul-19</c:v>
                </c:pt>
                <c:pt idx="19">
                  <c:v>Ago-19</c:v>
                </c:pt>
                <c:pt idx="20">
                  <c:v>Sep-19</c:v>
                </c:pt>
                <c:pt idx="21">
                  <c:v>Oct-19</c:v>
                </c:pt>
                <c:pt idx="22">
                  <c:v>Nov-19</c:v>
                </c:pt>
                <c:pt idx="23">
                  <c:v>Dic-19</c:v>
                </c:pt>
                <c:pt idx="24">
                  <c:v>Ene-20</c:v>
                </c:pt>
                <c:pt idx="25">
                  <c:v>Feb-20</c:v>
                </c:pt>
                <c:pt idx="26">
                  <c:v>Mar-20</c:v>
                </c:pt>
                <c:pt idx="27">
                  <c:v>Abr-20</c:v>
                </c:pt>
              </c:strCache>
            </c:strRef>
          </c:cat>
          <c:val>
            <c:numRef>
              <c:f>Hoja1!$D$2:$D$29</c:f>
              <c:numCache>
                <c:formatCode>#,##0.0</c:formatCode>
                <c:ptCount val="28"/>
                <c:pt idx="0">
                  <c:v>459.12428299999999</c:v>
                </c:pt>
                <c:pt idx="1">
                  <c:v>474.33404999999999</c:v>
                </c:pt>
                <c:pt idx="2">
                  <c:v>495.12642599999998</c:v>
                </c:pt>
                <c:pt idx="3">
                  <c:v>542.25496999999996</c:v>
                </c:pt>
                <c:pt idx="4">
                  <c:v>567.20538399999998</c:v>
                </c:pt>
                <c:pt idx="5">
                  <c:v>570.22410400000001</c:v>
                </c:pt>
                <c:pt idx="6">
                  <c:v>594.85077699999999</c:v>
                </c:pt>
                <c:pt idx="7">
                  <c:v>639.02610500000003</c:v>
                </c:pt>
                <c:pt idx="8">
                  <c:v>632.21964500000001</c:v>
                </c:pt>
                <c:pt idx="9">
                  <c:v>648.82986000000005</c:v>
                </c:pt>
                <c:pt idx="10">
                  <c:v>704.28901800000006</c:v>
                </c:pt>
                <c:pt idx="11">
                  <c:v>700.27452800000003</c:v>
                </c:pt>
                <c:pt idx="12">
                  <c:v>760.49050299999999</c:v>
                </c:pt>
                <c:pt idx="13">
                  <c:v>776.49467700000002</c:v>
                </c:pt>
                <c:pt idx="14">
                  <c:v>778.65249500000004</c:v>
                </c:pt>
                <c:pt idx="15">
                  <c:v>848.23789599999998</c:v>
                </c:pt>
                <c:pt idx="16">
                  <c:v>896.31744000000003</c:v>
                </c:pt>
                <c:pt idx="17">
                  <c:v>895.58088499999997</c:v>
                </c:pt>
                <c:pt idx="18">
                  <c:v>946.89278100000001</c:v>
                </c:pt>
                <c:pt idx="19">
                  <c:v>947.325602</c:v>
                </c:pt>
                <c:pt idx="20">
                  <c:v>944.758059</c:v>
                </c:pt>
                <c:pt idx="21">
                  <c:v>988.66281600000002</c:v>
                </c:pt>
                <c:pt idx="22">
                  <c:v>1003.033898</c:v>
                </c:pt>
                <c:pt idx="23">
                  <c:v>1011.033545</c:v>
                </c:pt>
                <c:pt idx="24">
                  <c:v>1087.0051559999999</c:v>
                </c:pt>
                <c:pt idx="25">
                  <c:v>1103.069148</c:v>
                </c:pt>
                <c:pt idx="26">
                  <c:v>1110.0676149999999</c:v>
                </c:pt>
                <c:pt idx="27">
                  <c:v>1200.3471669999999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B2-41A6-935B-73EAC6BA654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7"/>
        <c:axId val="451625016"/>
        <c:axId val="451650312"/>
      </c:barChart>
      <c:catAx>
        <c:axId val="451625016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25400" cap="flat" cmpd="sng" algn="ctr">
            <a:solidFill>
              <a:srgbClr val="D9D9D9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51650312"/>
        <c:crosses val="autoZero"/>
        <c:auto val="1"/>
        <c:lblAlgn val="ctr"/>
        <c:lblOffset val="100"/>
        <c:noMultiLvlLbl val="0"/>
      </c:catAx>
      <c:valAx>
        <c:axId val="451650312"/>
        <c:scaling>
          <c:orientation val="minMax"/>
          <c:max val="4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out"/>
        <c:minorTickMark val="none"/>
        <c:tickLblPos val="nextTo"/>
        <c:crossAx val="451625016"/>
        <c:crosses val="autoZero"/>
        <c:crossBetween val="between"/>
        <c:majorUnit val="1000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584749785146368"/>
          <c:y val="1.8233547334241023E-2"/>
          <c:w val="0.48470651145364263"/>
          <c:h val="7.699007683454132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100" b="1">
          <a:solidFill>
            <a:schemeClr val="tx1"/>
          </a:solidFill>
          <a:latin typeface="+mn-lt"/>
        </a:defRPr>
      </a:pPr>
      <a:endParaRPr lang="es-MX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PT-Usuarios</c:v>
                </c:pt>
              </c:strCache>
            </c:strRef>
          </c:tx>
          <c:spPr>
            <a:solidFill>
              <a:srgbClr val="800080"/>
            </a:solidFill>
            <a:ln>
              <a:noFill/>
            </a:ln>
            <a:effectLst>
              <a:outerShdw blurRad="317500" algn="ctr" rotWithShape="0">
                <a:prstClr val="black">
                  <a:alpha val="25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Ene'20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</c:strCache>
            </c:strRef>
          </c:cat>
          <c:val>
            <c:numRef>
              <c:f>Hoja1!$B$2:$B$5</c:f>
              <c:numCache>
                <c:formatCode>#,##0</c:formatCode>
                <c:ptCount val="4"/>
                <c:pt idx="0">
                  <c:v>317619</c:v>
                </c:pt>
                <c:pt idx="1">
                  <c:v>227746</c:v>
                </c:pt>
                <c:pt idx="2">
                  <c:v>203135</c:v>
                </c:pt>
                <c:pt idx="3">
                  <c:v>44716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81-410E-BFBB-9294721AA44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564570976"/>
        <c:axId val="564561408"/>
      </c:barChart>
      <c:catAx>
        <c:axId val="564570976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>
            <a:solidFill>
              <a:srgbClr val="CC00CC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564561408"/>
        <c:crosses val="autoZero"/>
        <c:auto val="1"/>
        <c:lblAlgn val="ctr"/>
        <c:lblOffset val="100"/>
        <c:noMultiLvlLbl val="0"/>
      </c:catAx>
      <c:valAx>
        <c:axId val="56456140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crossAx val="564570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solidFill>
            <a:schemeClr val="tx1"/>
          </a:solidFill>
          <a:latin typeface="+mn-lt"/>
        </a:defRPr>
      </a:pPr>
      <a:endParaRPr lang="es-MX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8227834364547454E-2"/>
          <c:y val="1.6166352942158038E-2"/>
          <c:w val="0.92574652663202517"/>
          <c:h val="0.85363280002484454"/>
        </c:manualLayout>
      </c:layout>
      <c:lineChart>
        <c:grouping val="standard"/>
        <c:varyColors val="0"/>
        <c:ser>
          <c:idx val="0"/>
          <c:order val="0"/>
          <c:spPr>
            <a:ln w="34925" cap="rnd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DD8-442C-9D72-1599FCDFE1E0}"/>
                </c:ext>
              </c:extLst>
            </c:dLbl>
            <c:dLbl>
              <c:idx val="8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DD8-442C-9D72-1599FCDFE1E0}"/>
                </c:ext>
              </c:extLst>
            </c:dLbl>
            <c:dLbl>
              <c:idx val="1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DD8-442C-9D72-1599FCDFE1E0}"/>
                </c:ext>
              </c:extLst>
            </c:dLbl>
            <c:dLbl>
              <c:idx val="1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DD8-442C-9D72-1599FCDFE1E0}"/>
                </c:ext>
              </c:extLst>
            </c:dLbl>
            <c:dLbl>
              <c:idx val="16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DD8-442C-9D72-1599FCDFE1E0}"/>
                </c:ext>
              </c:extLst>
            </c:dLbl>
            <c:dLbl>
              <c:idx val="2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DD8-442C-9D72-1599FCDFE1E0}"/>
                </c:ext>
              </c:extLst>
            </c:dLbl>
            <c:dLbl>
              <c:idx val="24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DD8-442C-9D72-1599FCDFE1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'Solicitudes (2)'!$B$2:$AC$2</c:f>
              <c:numCache>
                <c:formatCode>d\-mmm</c:formatCode>
                <c:ptCount val="28"/>
                <c:pt idx="0">
                  <c:v>43910</c:v>
                </c:pt>
                <c:pt idx="1">
                  <c:v>43911</c:v>
                </c:pt>
                <c:pt idx="2">
                  <c:v>43912</c:v>
                </c:pt>
                <c:pt idx="3">
                  <c:v>43913</c:v>
                </c:pt>
                <c:pt idx="4">
                  <c:v>43914</c:v>
                </c:pt>
                <c:pt idx="5">
                  <c:v>43915</c:v>
                </c:pt>
                <c:pt idx="6">
                  <c:v>43916</c:v>
                </c:pt>
                <c:pt idx="7">
                  <c:v>43917</c:v>
                </c:pt>
                <c:pt idx="8">
                  <c:v>43918</c:v>
                </c:pt>
                <c:pt idx="9">
                  <c:v>43919</c:v>
                </c:pt>
                <c:pt idx="10">
                  <c:v>43920</c:v>
                </c:pt>
                <c:pt idx="11">
                  <c:v>43921</c:v>
                </c:pt>
                <c:pt idx="12">
                  <c:v>43922</c:v>
                </c:pt>
                <c:pt idx="13">
                  <c:v>43923</c:v>
                </c:pt>
                <c:pt idx="14">
                  <c:v>43924</c:v>
                </c:pt>
                <c:pt idx="15">
                  <c:v>43925</c:v>
                </c:pt>
                <c:pt idx="16">
                  <c:v>43926</c:v>
                </c:pt>
                <c:pt idx="17">
                  <c:v>43927</c:v>
                </c:pt>
                <c:pt idx="18">
                  <c:v>43928</c:v>
                </c:pt>
                <c:pt idx="19">
                  <c:v>43929</c:v>
                </c:pt>
                <c:pt idx="20">
                  <c:v>43930</c:v>
                </c:pt>
                <c:pt idx="21">
                  <c:v>43931</c:v>
                </c:pt>
                <c:pt idx="22">
                  <c:v>43932</c:v>
                </c:pt>
                <c:pt idx="23">
                  <c:v>43933</c:v>
                </c:pt>
                <c:pt idx="24">
                  <c:v>43934</c:v>
                </c:pt>
                <c:pt idx="25">
                  <c:v>43935</c:v>
                </c:pt>
                <c:pt idx="26">
                  <c:v>43936</c:v>
                </c:pt>
                <c:pt idx="27">
                  <c:v>43937</c:v>
                </c:pt>
              </c:numCache>
            </c:numRef>
          </c:cat>
          <c:val>
            <c:numRef>
              <c:f>'Solicitudes (2)'!$B$3:$AC$3</c:f>
              <c:numCache>
                <c:formatCode>#,##0</c:formatCode>
                <c:ptCount val="28"/>
                <c:pt idx="0">
                  <c:v>2575</c:v>
                </c:pt>
                <c:pt idx="1">
                  <c:v>771</c:v>
                </c:pt>
                <c:pt idx="2">
                  <c:v>907</c:v>
                </c:pt>
                <c:pt idx="3">
                  <c:v>1174</c:v>
                </c:pt>
                <c:pt idx="4">
                  <c:v>1210</c:v>
                </c:pt>
                <c:pt idx="5">
                  <c:v>1025</c:v>
                </c:pt>
                <c:pt idx="6">
                  <c:v>1378</c:v>
                </c:pt>
                <c:pt idx="7">
                  <c:v>1151</c:v>
                </c:pt>
                <c:pt idx="8">
                  <c:v>351</c:v>
                </c:pt>
                <c:pt idx="9">
                  <c:v>441</c:v>
                </c:pt>
                <c:pt idx="10">
                  <c:v>1196</c:v>
                </c:pt>
                <c:pt idx="11">
                  <c:v>1869</c:v>
                </c:pt>
                <c:pt idx="12">
                  <c:v>1841</c:v>
                </c:pt>
                <c:pt idx="13">
                  <c:v>2146</c:v>
                </c:pt>
                <c:pt idx="14">
                  <c:v>912</c:v>
                </c:pt>
                <c:pt idx="15">
                  <c:v>416</c:v>
                </c:pt>
                <c:pt idx="16">
                  <c:v>196</c:v>
                </c:pt>
                <c:pt idx="17">
                  <c:v>694</c:v>
                </c:pt>
                <c:pt idx="18">
                  <c:v>626</c:v>
                </c:pt>
                <c:pt idx="19">
                  <c:v>1236</c:v>
                </c:pt>
                <c:pt idx="20">
                  <c:v>903</c:v>
                </c:pt>
                <c:pt idx="21">
                  <c:v>549</c:v>
                </c:pt>
                <c:pt idx="22">
                  <c:v>153</c:v>
                </c:pt>
                <c:pt idx="23">
                  <c:v>431</c:v>
                </c:pt>
                <c:pt idx="24">
                  <c:v>1365</c:v>
                </c:pt>
                <c:pt idx="25">
                  <c:v>897</c:v>
                </c:pt>
                <c:pt idx="26">
                  <c:v>650</c:v>
                </c:pt>
                <c:pt idx="27">
                  <c:v>565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FDD8-442C-9D72-1599FCDFE1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3734176"/>
        <c:axId val="395147584"/>
      </c:lineChart>
      <c:dateAx>
        <c:axId val="483734176"/>
        <c:scaling>
          <c:orientation val="minMax"/>
        </c:scaling>
        <c:delete val="0"/>
        <c:axPos val="b"/>
        <c:numFmt formatCode="d\-mmm" sourceLinked="1"/>
        <c:majorTickMark val="out"/>
        <c:minorTickMark val="none"/>
        <c:tickLblPos val="nextTo"/>
        <c:spPr>
          <a:noFill/>
          <a:ln w="22225" cap="flat" cmpd="sng" algn="ctr">
            <a:solidFill>
              <a:srgbClr val="7030A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95147584"/>
        <c:crosses val="autoZero"/>
        <c:auto val="1"/>
        <c:lblOffset val="100"/>
        <c:baseTimeUnit val="days"/>
      </c:dateAx>
      <c:valAx>
        <c:axId val="395147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83734176"/>
        <c:crosses val="autoZero"/>
        <c:crossBetween val="between"/>
      </c:valAx>
      <c:spPr>
        <a:noFill/>
        <a:ln w="19050">
          <a:solidFill>
            <a:srgbClr val="7030A0"/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>
          <a:solidFill>
            <a:sysClr val="windowText" lastClr="000000"/>
          </a:solidFill>
        </a:defRPr>
      </a:pPr>
      <a:endParaRPr lang="es-MX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4925" cap="rnd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4E9-4148-ACB0-276C835545BA}"/>
                </c:ext>
              </c:extLst>
            </c:dLbl>
            <c:dLbl>
              <c:idx val="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4E9-4148-ACB0-276C835545BA}"/>
                </c:ext>
              </c:extLst>
            </c:dLbl>
            <c:dLbl>
              <c:idx val="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4E9-4148-ACB0-276C835545BA}"/>
                </c:ext>
              </c:extLst>
            </c:dLbl>
            <c:dLbl>
              <c:idx val="5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4E9-4148-ACB0-276C835545BA}"/>
                </c:ext>
              </c:extLst>
            </c:dLbl>
            <c:dLbl>
              <c:idx val="7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4E9-4148-ACB0-276C835545BA}"/>
                </c:ext>
              </c:extLst>
            </c:dLbl>
            <c:dLbl>
              <c:idx val="9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4E9-4148-ACB0-276C835545BA}"/>
                </c:ext>
              </c:extLst>
            </c:dLbl>
            <c:dLbl>
              <c:idx val="16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4E9-4148-ACB0-276C835545BA}"/>
                </c:ext>
              </c:extLst>
            </c:dLbl>
            <c:dLbl>
              <c:idx val="2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4E9-4148-ACB0-276C835545BA}"/>
                </c:ext>
              </c:extLst>
            </c:dLbl>
            <c:dLbl>
              <c:idx val="26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4E9-4148-ACB0-276C835545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'recursos covid 19 (2)'!$B$2:$AB$2</c:f>
              <c:numCache>
                <c:formatCode>d\-mmm</c:formatCode>
                <c:ptCount val="27"/>
                <c:pt idx="0">
                  <c:v>43910</c:v>
                </c:pt>
                <c:pt idx="1">
                  <c:v>43911</c:v>
                </c:pt>
                <c:pt idx="2">
                  <c:v>43912</c:v>
                </c:pt>
                <c:pt idx="3">
                  <c:v>43913</c:v>
                </c:pt>
                <c:pt idx="4">
                  <c:v>43914</c:v>
                </c:pt>
                <c:pt idx="5">
                  <c:v>43915</c:v>
                </c:pt>
                <c:pt idx="6">
                  <c:v>43916</c:v>
                </c:pt>
                <c:pt idx="7">
                  <c:v>43917</c:v>
                </c:pt>
                <c:pt idx="8">
                  <c:v>43918</c:v>
                </c:pt>
                <c:pt idx="9">
                  <c:v>43919</c:v>
                </c:pt>
                <c:pt idx="10">
                  <c:v>43920</c:v>
                </c:pt>
                <c:pt idx="11">
                  <c:v>43921</c:v>
                </c:pt>
                <c:pt idx="12">
                  <c:v>43922</c:v>
                </c:pt>
                <c:pt idx="13">
                  <c:v>43923</c:v>
                </c:pt>
                <c:pt idx="14">
                  <c:v>43924</c:v>
                </c:pt>
                <c:pt idx="15">
                  <c:v>43925</c:v>
                </c:pt>
                <c:pt idx="16">
                  <c:v>43926</c:v>
                </c:pt>
                <c:pt idx="17">
                  <c:v>43927</c:v>
                </c:pt>
                <c:pt idx="18">
                  <c:v>43928</c:v>
                </c:pt>
                <c:pt idx="19">
                  <c:v>43929</c:v>
                </c:pt>
                <c:pt idx="20">
                  <c:v>43930</c:v>
                </c:pt>
                <c:pt idx="21">
                  <c:v>43931</c:v>
                </c:pt>
                <c:pt idx="22">
                  <c:v>43932</c:v>
                </c:pt>
                <c:pt idx="23">
                  <c:v>43933</c:v>
                </c:pt>
                <c:pt idx="24">
                  <c:v>43934</c:v>
                </c:pt>
                <c:pt idx="25">
                  <c:v>43935</c:v>
                </c:pt>
                <c:pt idx="26">
                  <c:v>43936</c:v>
                </c:pt>
              </c:numCache>
            </c:numRef>
          </c:cat>
          <c:val>
            <c:numRef>
              <c:f>'recursos covid 19 (2)'!$B$3:$AB$3</c:f>
              <c:numCache>
                <c:formatCode>#,##0</c:formatCode>
                <c:ptCount val="27"/>
                <c:pt idx="0">
                  <c:v>118</c:v>
                </c:pt>
                <c:pt idx="1">
                  <c:v>22</c:v>
                </c:pt>
                <c:pt idx="2">
                  <c:v>31</c:v>
                </c:pt>
                <c:pt idx="3">
                  <c:v>109</c:v>
                </c:pt>
                <c:pt idx="4">
                  <c:v>105</c:v>
                </c:pt>
                <c:pt idx="5">
                  <c:v>122</c:v>
                </c:pt>
                <c:pt idx="6">
                  <c:v>70</c:v>
                </c:pt>
                <c:pt idx="7">
                  <c:v>88</c:v>
                </c:pt>
                <c:pt idx="8">
                  <c:v>34</c:v>
                </c:pt>
                <c:pt idx="9">
                  <c:v>13</c:v>
                </c:pt>
                <c:pt idx="10">
                  <c:v>52</c:v>
                </c:pt>
                <c:pt idx="11">
                  <c:v>70</c:v>
                </c:pt>
                <c:pt idx="12">
                  <c:v>61</c:v>
                </c:pt>
                <c:pt idx="13">
                  <c:v>49</c:v>
                </c:pt>
                <c:pt idx="14">
                  <c:v>50</c:v>
                </c:pt>
                <c:pt idx="15">
                  <c:v>20</c:v>
                </c:pt>
                <c:pt idx="16">
                  <c:v>19</c:v>
                </c:pt>
                <c:pt idx="17">
                  <c:v>33</c:v>
                </c:pt>
                <c:pt idx="18">
                  <c:v>34</c:v>
                </c:pt>
                <c:pt idx="19">
                  <c:v>37</c:v>
                </c:pt>
                <c:pt idx="20">
                  <c:v>42</c:v>
                </c:pt>
                <c:pt idx="21">
                  <c:v>35</c:v>
                </c:pt>
                <c:pt idx="22">
                  <c:v>112</c:v>
                </c:pt>
                <c:pt idx="23">
                  <c:v>58</c:v>
                </c:pt>
                <c:pt idx="24">
                  <c:v>49</c:v>
                </c:pt>
                <c:pt idx="25">
                  <c:v>35</c:v>
                </c:pt>
                <c:pt idx="26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04E9-4148-ACB0-276C835545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30171296"/>
        <c:axId val="493678976"/>
      </c:lineChart>
      <c:dateAx>
        <c:axId val="530171296"/>
        <c:scaling>
          <c:orientation val="minMax"/>
        </c:scaling>
        <c:delete val="0"/>
        <c:axPos val="b"/>
        <c:numFmt formatCode="d\-mmm" sourceLinked="1"/>
        <c:majorTickMark val="out"/>
        <c:minorTickMark val="none"/>
        <c:tickLblPos val="nextTo"/>
        <c:spPr>
          <a:noFill/>
          <a:ln w="15875" cap="flat" cmpd="sng" algn="ctr">
            <a:solidFill>
              <a:srgbClr val="FF00FF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93678976"/>
        <c:crosses val="autoZero"/>
        <c:auto val="1"/>
        <c:lblOffset val="100"/>
        <c:baseTimeUnit val="days"/>
      </c:dateAx>
      <c:valAx>
        <c:axId val="493678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530171296"/>
        <c:crosses val="autoZero"/>
        <c:crossBetween val="between"/>
      </c:valAx>
      <c:spPr>
        <a:noFill/>
        <a:ln w="19050">
          <a:solidFill>
            <a:srgbClr val="FF00FF"/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>
          <a:solidFill>
            <a:sysClr val="windowText" lastClr="000000"/>
          </a:solidFill>
        </a:defRPr>
      </a:pPr>
      <a:endParaRPr lang="es-MX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ABF323-5043-4530-8850-7FA620BF3F51}" type="datetimeFigureOut">
              <a:rPr lang="es-MX" smtClean="0"/>
              <a:t>20/04/2020</a:t>
            </a:fld>
            <a:endParaRPr lang="es-MX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6DC3C-4B3E-4920-B937-D6C584FC877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94941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F7FC2-D046-4734-A09B-132517C7904C}" type="datetimeFigureOut">
              <a:rPr lang="es-MX" smtClean="0"/>
              <a:t>20/04/2020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578B-A209-451A-9AD8-FF2BCBBD1AA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0947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F7FC2-D046-4734-A09B-132517C7904C}" type="datetimeFigureOut">
              <a:rPr lang="es-MX" smtClean="0"/>
              <a:t>20/04/2020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578B-A209-451A-9AD8-FF2BCBBD1AA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85691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F7FC2-D046-4734-A09B-132517C7904C}" type="datetimeFigureOut">
              <a:rPr lang="es-MX" smtClean="0"/>
              <a:t>20/04/2020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578B-A209-451A-9AD8-FF2BCBBD1AA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22107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F7FC2-D046-4734-A09B-132517C7904C}" type="datetimeFigureOut">
              <a:rPr lang="es-MX" smtClean="0"/>
              <a:t>20/04/2020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578B-A209-451A-9AD8-FF2BCBBD1AA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82866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F7FC2-D046-4734-A09B-132517C7904C}" type="datetimeFigureOut">
              <a:rPr lang="es-MX" smtClean="0"/>
              <a:t>20/04/2020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578B-A209-451A-9AD8-FF2BCBBD1AA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47028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F7FC2-D046-4734-A09B-132517C7904C}" type="datetimeFigureOut">
              <a:rPr lang="es-MX" smtClean="0"/>
              <a:t>20/04/2020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578B-A209-451A-9AD8-FF2BCBBD1AA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34361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F7FC2-D046-4734-A09B-132517C7904C}" type="datetimeFigureOut">
              <a:rPr lang="es-MX" smtClean="0"/>
              <a:t>20/04/2020</a:t>
            </a:fld>
            <a:endParaRPr lang="es-MX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578B-A209-451A-9AD8-FF2BCBBD1AA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7617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F7FC2-D046-4734-A09B-132517C7904C}" type="datetimeFigureOut">
              <a:rPr lang="es-MX" smtClean="0"/>
              <a:t>20/04/2020</a:t>
            </a:fld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578B-A209-451A-9AD8-FF2BCBBD1AA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04242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346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F7FC2-D046-4734-A09B-132517C7904C}" type="datetimeFigureOut">
              <a:rPr lang="es-MX" smtClean="0"/>
              <a:t>20/04/2020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578B-A209-451A-9AD8-FF2BCBBD1AA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45934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F7FC2-D046-4734-A09B-132517C7904C}" type="datetimeFigureOut">
              <a:rPr lang="es-MX" smtClean="0"/>
              <a:t>20/04/2020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D578B-A209-451A-9AD8-FF2BCBBD1AA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3038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F7FC2-D046-4734-A09B-132517C7904C}" type="datetimeFigureOut">
              <a:rPr lang="es-MX" smtClean="0"/>
              <a:t>20/04/2020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D578B-A209-451A-9AD8-FF2BCBBD1AA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18941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3" descr="Imagen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" y="1285"/>
            <a:ext cx="12192002" cy="6855429"/>
          </a:xfrm>
          <a:prstGeom prst="rect">
            <a:avLst/>
          </a:prstGeom>
          <a:ln w="12700">
            <a:miter lim="400000"/>
          </a:ln>
        </p:spPr>
      </p:pic>
      <p:pic>
        <p:nvPicPr>
          <p:cNvPr id="1028" name="Picture 4" descr="https://www.plataformadetransparencia.org.mx/inai-tema-theme/images/logoheader.pn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000000">
                  <a:alpha val="784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70" t="9274" r="27345" b="32734"/>
          <a:stretch/>
        </p:blipFill>
        <p:spPr bwMode="auto">
          <a:xfrm>
            <a:off x="3408895" y="268419"/>
            <a:ext cx="5400000" cy="2927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/>
          <p:cNvSpPr txBox="1"/>
          <p:nvPr/>
        </p:nvSpPr>
        <p:spPr>
          <a:xfrm>
            <a:off x="1773260" y="3684766"/>
            <a:ext cx="86565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 L  A  T  A  F  O  R  M  A    N  A  C  I  O  N  A  L    D  E 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1741008" y="4175240"/>
            <a:ext cx="87124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R A N S P A R E N C I A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2165350" y="5117323"/>
            <a:ext cx="7893050" cy="861774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Información estadística</a:t>
            </a:r>
          </a:p>
        </p:txBody>
      </p:sp>
    </p:spTree>
    <p:extLst>
      <p:ext uri="{BB962C8B-B14F-4D97-AF65-F5344CB8AC3E}">
        <p14:creationId xmlns:p14="http://schemas.microsoft.com/office/powerpoint/2010/main" val="39041404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2068643" y="924039"/>
            <a:ext cx="8084696" cy="499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MX" sz="5000" b="1" dirty="0">
                <a:solidFill>
                  <a:srgbClr val="B61ABA"/>
                </a:solidFill>
                <a:latin typeface="Open sans"/>
              </a:rPr>
              <a:t>Carga de registros en el Sistema de Portales de Obligaciones de Transparencia 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es-MX" sz="5000" b="1" dirty="0">
                <a:solidFill>
                  <a:srgbClr val="B61ABA"/>
                </a:solidFill>
                <a:latin typeface="Open sans"/>
              </a:rPr>
              <a:t>(SIPOT)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endParaRPr lang="es-MX" sz="5000" b="1" dirty="0">
              <a:solidFill>
                <a:srgbClr val="B61ABA"/>
              </a:solidFill>
              <a:latin typeface="Open san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MX" sz="5000" b="1" dirty="0">
                <a:solidFill>
                  <a:srgbClr val="B61ABA"/>
                </a:solidFill>
                <a:latin typeface="Open sans"/>
              </a:rPr>
              <a:t>2018 - 2020</a:t>
            </a:r>
          </a:p>
        </p:txBody>
      </p:sp>
    </p:spTree>
    <p:extLst>
      <p:ext uri="{BB962C8B-B14F-4D97-AF65-F5344CB8AC3E}">
        <p14:creationId xmlns:p14="http://schemas.microsoft.com/office/powerpoint/2010/main" val="826881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2AD9BA80-C2CD-467B-A7E2-D73A4C89E39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6196390"/>
              </p:ext>
            </p:extLst>
          </p:nvPr>
        </p:nvGraphicFramePr>
        <p:xfrm>
          <a:off x="154746" y="2025748"/>
          <a:ext cx="11882508" cy="4179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Marcador de contenido 2"/>
          <p:cNvSpPr txBox="1">
            <a:spLocks/>
          </p:cNvSpPr>
          <p:nvPr/>
        </p:nvSpPr>
        <p:spPr>
          <a:xfrm>
            <a:off x="199010" y="818751"/>
            <a:ext cx="11680598" cy="922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es-MX" sz="1900" dirty="0"/>
              <a:t>De 2018 a abril de 2020, la carga de registros en el </a:t>
            </a:r>
            <a:r>
              <a:rPr lang="es-MX" sz="1900" b="1" dirty="0"/>
              <a:t>SIPOT </a:t>
            </a:r>
            <a:r>
              <a:rPr lang="es-MX" sz="1900" dirty="0"/>
              <a:t>de la PNT ha aumentado de manera considerable: </a:t>
            </a:r>
            <a:r>
              <a:rPr lang="es-MX" sz="1900" b="1" dirty="0"/>
              <a:t>281.3% a nivel nacional</a:t>
            </a:r>
            <a:r>
              <a:rPr lang="es-MX" sz="1900" dirty="0"/>
              <a:t>, </a:t>
            </a:r>
            <a:r>
              <a:rPr lang="es-MX" sz="1900" b="1" dirty="0"/>
              <a:t>407.3%</a:t>
            </a:r>
            <a:r>
              <a:rPr lang="es-MX" sz="1900" dirty="0"/>
              <a:t> en el caso de las </a:t>
            </a:r>
            <a:r>
              <a:rPr lang="es-MX" sz="1900" b="1" dirty="0"/>
              <a:t>Entidades federativas </a:t>
            </a:r>
            <a:r>
              <a:rPr lang="es-MX" sz="1900" dirty="0"/>
              <a:t>y </a:t>
            </a:r>
            <a:r>
              <a:rPr lang="es-MX" sz="1900" b="1" dirty="0"/>
              <a:t>161.4%</a:t>
            </a:r>
            <a:r>
              <a:rPr lang="es-MX" sz="1900" dirty="0"/>
              <a:t> para la </a:t>
            </a:r>
            <a:r>
              <a:rPr lang="es-MX" sz="1900" b="1" dirty="0"/>
              <a:t>Federación</a:t>
            </a:r>
            <a:r>
              <a:rPr lang="es-MX" sz="1900" dirty="0"/>
              <a:t>.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EE605259-D3E6-42DF-A7D4-2927B75BBED7}"/>
              </a:ext>
            </a:extLst>
          </p:cNvPr>
          <p:cNvSpPr txBox="1"/>
          <p:nvPr/>
        </p:nvSpPr>
        <p:spPr>
          <a:xfrm>
            <a:off x="9934935" y="6250718"/>
            <a:ext cx="2193527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MX" sz="1200" b="1" dirty="0"/>
              <a:t>Cifras en millones de registros</a:t>
            </a:r>
          </a:p>
        </p:txBody>
      </p:sp>
      <p:sp>
        <p:nvSpPr>
          <p:cNvPr id="2" name="Rectángulo 1"/>
          <p:cNvSpPr/>
          <p:nvPr/>
        </p:nvSpPr>
        <p:spPr>
          <a:xfrm>
            <a:off x="10238509" y="2025748"/>
            <a:ext cx="1798745" cy="4179110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57376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04929" y="441665"/>
            <a:ext cx="7192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rgbClr val="B61ABA"/>
                </a:solidFill>
                <a:latin typeface="Open sans"/>
              </a:rPr>
              <a:t>Carga de registros en el SIPOT (orden descendente)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E605259-D3E6-42DF-A7D4-2927B75BBED7}"/>
              </a:ext>
            </a:extLst>
          </p:cNvPr>
          <p:cNvSpPr txBox="1"/>
          <p:nvPr/>
        </p:nvSpPr>
        <p:spPr>
          <a:xfrm>
            <a:off x="9934935" y="6250718"/>
            <a:ext cx="2193527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MX" sz="1200" b="1" dirty="0"/>
              <a:t>Cifras en millones de registros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9634855"/>
              </p:ext>
            </p:extLst>
          </p:nvPr>
        </p:nvGraphicFramePr>
        <p:xfrm>
          <a:off x="104504" y="851763"/>
          <a:ext cx="11995221" cy="5184000"/>
        </p:xfrm>
        <a:graphic>
          <a:graphicData uri="http://schemas.openxmlformats.org/drawingml/2006/table">
            <a:tbl>
              <a:tblPr/>
              <a:tblGrid>
                <a:gridCol w="434609">
                  <a:extLst>
                    <a:ext uri="{9D8B030D-6E8A-4147-A177-3AD203B41FA5}">
                      <a16:colId xmlns:a16="http://schemas.microsoft.com/office/drawing/2014/main" val="170597641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1778576590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2774669402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1271654776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4101522758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1010878214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2166262220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1579694268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4278894516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2132344787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3190446322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648383263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185371109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644623821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1194880795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4117862932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3592530380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2145752952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4145689151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2375297724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4027953026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3624702493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2036202591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2589212930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3222348268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3287155562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63850469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2596065421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367972057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Entidad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Ene'18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Feb'18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Mar'18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Abr'18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May'18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Jun'18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Jul'18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Ago'18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Sep'18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Oct'18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Nov'18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Dic'18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Ene'19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Feb'19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Mar'19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Abr'19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May'19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Jun'19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Jul'19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Ago'19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Sep'19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Oct'19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Nov'19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Dic'19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Ene'20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Feb'20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Mar'20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Abr'20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43697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459.1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474.3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495.1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542.3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567.2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570.2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594.9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639.0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632.2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648.8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704.3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700.3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760.5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776.5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778.7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848.2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896.3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895.6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946.9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947.3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944.8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988.7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1,003.0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1,011.0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1,087.0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1,103.1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1,110.1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1,200.3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063331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75.5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97.1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103.5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109.2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114.5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126.1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164.6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173.7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241.7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249.7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274.5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280.1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292.2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301.4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318.9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339.5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352.7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364.5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392.5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400.0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412.2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436.8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445.8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451.8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459.3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470.7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482.0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490.8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466841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CDMX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38.3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78.7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85.5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93.4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97.4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98.9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145.6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160.5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161.2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170.1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173.5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175.5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183.3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184.7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187.6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195.7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195.2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193.4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194.4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561862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61.9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72.5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71.4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78.4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71.3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71.7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83.3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86.5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89.0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103.1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108.8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119.5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124.7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129.0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136.1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140.9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145.7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157.4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163.4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163.6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163.9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06500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67.4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67.7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83.3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85.9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92.2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92.6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92.8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101.4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104.8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103.8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103.8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977489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47.9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91.3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91.1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86.6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86.8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113.9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92.4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92.6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92.7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96.6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97.1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96.6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96.7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52322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137.1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85.1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89.6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88.9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91.8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91.8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94.5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96.3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96.5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96.5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501356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46.6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66.6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78.6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83.7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813096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CHIH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38.8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75.1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75.7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75.3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75.4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083454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66.3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67.4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72.5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73.3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73.5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73.6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754248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71.0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71.7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72.5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808958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38.3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71.5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71.8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72.2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514073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369662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47.9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47.9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458815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SLP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38.5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46.9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47.9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288114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MICH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47.2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150643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46.1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46.2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63075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904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104929" y="441665"/>
            <a:ext cx="7192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rgbClr val="B61ABA"/>
                </a:solidFill>
                <a:latin typeface="Open sans"/>
              </a:rPr>
              <a:t>Carga de registros en el SIPOT (orden descendente)</a:t>
            </a:r>
          </a:p>
        </p:txBody>
      </p:sp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279949"/>
              </p:ext>
            </p:extLst>
          </p:nvPr>
        </p:nvGraphicFramePr>
        <p:xfrm>
          <a:off x="104504" y="851763"/>
          <a:ext cx="11995221" cy="5184000"/>
        </p:xfrm>
        <a:graphic>
          <a:graphicData uri="http://schemas.openxmlformats.org/drawingml/2006/table">
            <a:tbl>
              <a:tblPr/>
              <a:tblGrid>
                <a:gridCol w="434609">
                  <a:extLst>
                    <a:ext uri="{9D8B030D-6E8A-4147-A177-3AD203B41FA5}">
                      <a16:colId xmlns:a16="http://schemas.microsoft.com/office/drawing/2014/main" val="170597641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1778576590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2774669402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1271654776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4101522758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1010878214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2166262220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1579694268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4278894516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2132344787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3190446322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648383263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185371109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644623821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1194880795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4117862932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3592530380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2145752952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4145689151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2375297724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4027953026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3624702493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2036202591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2589212930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3222348268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3287155562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63850469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3211563295"/>
                    </a:ext>
                  </a:extLst>
                </a:gridCol>
                <a:gridCol w="412879">
                  <a:extLst>
                    <a:ext uri="{9D8B030D-6E8A-4147-A177-3AD203B41FA5}">
                      <a16:colId xmlns:a16="http://schemas.microsoft.com/office/drawing/2014/main" val="367972057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Entidad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Ene'18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Feb'18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Mar'18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Abr'18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May'18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Jun'18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Jul'18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Ago'18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Sep'18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Oct'18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Nov'18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Dic'18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Ene'19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Feb'19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Mar'19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Abr'19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May'19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Jun'19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Jul'19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Ago'19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Sep'19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Oct'19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Nov'19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Dic'19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Ene'20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Feb'20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Mar'20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Abr'20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43697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83.2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85.0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85.3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88.8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178.8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182.0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261.7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261.7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47.3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063331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466841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38.2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38.2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38.3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561862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HGO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06500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977489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YUC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52322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501356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813096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BCS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083454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QROO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754248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TLX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808958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514073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369662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OAX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46.1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458815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288114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150643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895.8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999.8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1,055.4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1,166.6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1,232.9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1,258.8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1,401.4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1,509.8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1,571.1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1,684.0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1,821.3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1,936.8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2,183.3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2,193.0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2,246.4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2,431.5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2,528.1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2,646.0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2,853.9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2,962.0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2,986.9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2,985.9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3,008.8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3,043.9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3,236.1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3,284.5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3,309.8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3,415.6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754129"/>
                  </a:ext>
                </a:extLst>
              </a:tr>
            </a:tbl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id="{EE605259-D3E6-42DF-A7D4-2927B75BBED7}"/>
              </a:ext>
            </a:extLst>
          </p:cNvPr>
          <p:cNvSpPr txBox="1"/>
          <p:nvPr/>
        </p:nvSpPr>
        <p:spPr>
          <a:xfrm>
            <a:off x="9934935" y="6250718"/>
            <a:ext cx="2193527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MX" sz="1200" b="1" dirty="0"/>
              <a:t>Cifras en millones de registros</a:t>
            </a:r>
          </a:p>
        </p:txBody>
      </p:sp>
    </p:spTree>
    <p:extLst>
      <p:ext uri="{BB962C8B-B14F-4D97-AF65-F5344CB8AC3E}">
        <p14:creationId xmlns:p14="http://schemas.microsoft.com/office/powerpoint/2010/main" val="31489055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2228896" y="1969064"/>
            <a:ext cx="776419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MX" sz="5000" b="1" dirty="0">
                <a:solidFill>
                  <a:srgbClr val="B61ABA"/>
                </a:solidFill>
                <a:latin typeface="Open sans"/>
              </a:rPr>
              <a:t>Plataforma Nacional de Transparencia</a:t>
            </a:r>
          </a:p>
        </p:txBody>
      </p:sp>
      <p:sp>
        <p:nvSpPr>
          <p:cNvPr id="4" name="Rectángulo 3"/>
          <p:cNvSpPr/>
          <p:nvPr/>
        </p:nvSpPr>
        <p:spPr>
          <a:xfrm>
            <a:off x="8187024" y="3621965"/>
            <a:ext cx="2061205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MX" b="1" dirty="0">
                <a:solidFill>
                  <a:srgbClr val="B61ABA"/>
                </a:solidFill>
                <a:latin typeface="Open sans"/>
              </a:rPr>
              <a:t>Google Analytics</a:t>
            </a:r>
          </a:p>
        </p:txBody>
      </p:sp>
    </p:spTree>
    <p:extLst>
      <p:ext uri="{BB962C8B-B14F-4D97-AF65-F5344CB8AC3E}">
        <p14:creationId xmlns:p14="http://schemas.microsoft.com/office/powerpoint/2010/main" val="29183692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52399" y="695236"/>
            <a:ext cx="1172094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>
                <a:solidFill>
                  <a:srgbClr val="D60093"/>
                </a:solidFill>
              </a:rPr>
              <a:t>Los accesos a la PNT  ascienden a 5,961,421 mismos, que han sido por distintas vías, siendo las cinco más importantes: </a:t>
            </a:r>
          </a:p>
          <a:p>
            <a:endParaRPr lang="es-MX" sz="2400" dirty="0">
              <a:solidFill>
                <a:srgbClr val="D60093"/>
              </a:solidFill>
            </a:endParaRPr>
          </a:p>
          <a:p>
            <a:pPr marL="1441450" indent="-342900">
              <a:lnSpc>
                <a:spcPct val="150000"/>
              </a:lnSpc>
              <a:buFont typeface="+mj-lt"/>
              <a:buAutoNum type="arabicPeriod"/>
            </a:pPr>
            <a:r>
              <a:rPr lang="es-MX" sz="2400" dirty="0">
                <a:solidFill>
                  <a:srgbClr val="D60093"/>
                </a:solidFill>
              </a:rPr>
              <a:t>Google con </a:t>
            </a:r>
            <a:r>
              <a:rPr lang="es-MX" sz="2400" b="1" dirty="0">
                <a:solidFill>
                  <a:srgbClr val="D60093"/>
                </a:solidFill>
              </a:rPr>
              <a:t>2, 870, 632 </a:t>
            </a:r>
            <a:r>
              <a:rPr lang="es-MX" sz="2400" dirty="0">
                <a:solidFill>
                  <a:srgbClr val="D60093"/>
                </a:solidFill>
              </a:rPr>
              <a:t>accesos que representan el </a:t>
            </a:r>
            <a:r>
              <a:rPr lang="es-MX" sz="2400" b="1" dirty="0">
                <a:solidFill>
                  <a:srgbClr val="D60093"/>
                </a:solidFill>
              </a:rPr>
              <a:t>48%</a:t>
            </a:r>
            <a:r>
              <a:rPr lang="es-MX" sz="2400" dirty="0">
                <a:solidFill>
                  <a:srgbClr val="D60093"/>
                </a:solidFill>
              </a:rPr>
              <a:t> del total;</a:t>
            </a:r>
          </a:p>
          <a:p>
            <a:pPr marL="1441450" indent="-342900">
              <a:lnSpc>
                <a:spcPct val="150000"/>
              </a:lnSpc>
              <a:buFont typeface="+mj-lt"/>
              <a:buAutoNum type="arabicPeriod"/>
            </a:pPr>
            <a:r>
              <a:rPr lang="es-MX" sz="2400" dirty="0">
                <a:solidFill>
                  <a:srgbClr val="D60093"/>
                </a:solidFill>
              </a:rPr>
              <a:t>Directamente por la PNT con </a:t>
            </a:r>
            <a:r>
              <a:rPr lang="es-MX" sz="2400" b="1" dirty="0">
                <a:solidFill>
                  <a:srgbClr val="D60093"/>
                </a:solidFill>
              </a:rPr>
              <a:t>2, 191, 363 </a:t>
            </a:r>
            <a:r>
              <a:rPr lang="es-MX" sz="2400" dirty="0">
                <a:solidFill>
                  <a:srgbClr val="D60093"/>
                </a:solidFill>
              </a:rPr>
              <a:t>accesos con un </a:t>
            </a:r>
            <a:r>
              <a:rPr lang="es-MX" sz="2400" b="1" dirty="0">
                <a:solidFill>
                  <a:srgbClr val="D60093"/>
                </a:solidFill>
              </a:rPr>
              <a:t>37%</a:t>
            </a:r>
            <a:r>
              <a:rPr lang="es-MX" sz="2400" dirty="0">
                <a:solidFill>
                  <a:srgbClr val="D60093"/>
                </a:solidFill>
              </a:rPr>
              <a:t>;</a:t>
            </a:r>
          </a:p>
          <a:p>
            <a:pPr marL="1441450" indent="-342900">
              <a:lnSpc>
                <a:spcPct val="150000"/>
              </a:lnSpc>
              <a:buFont typeface="+mj-lt"/>
              <a:buAutoNum type="arabicPeriod"/>
            </a:pPr>
            <a:r>
              <a:rPr lang="es-MX" sz="2400" dirty="0">
                <a:solidFill>
                  <a:srgbClr val="D60093"/>
                </a:solidFill>
              </a:rPr>
              <a:t>Por el portal del INAI con </a:t>
            </a:r>
            <a:r>
              <a:rPr lang="es-MX" sz="2400" b="1" dirty="0">
                <a:solidFill>
                  <a:srgbClr val="D60093"/>
                </a:solidFill>
              </a:rPr>
              <a:t>277, 133</a:t>
            </a:r>
            <a:r>
              <a:rPr lang="es-MX" sz="2400" dirty="0">
                <a:solidFill>
                  <a:srgbClr val="D60093"/>
                </a:solidFill>
              </a:rPr>
              <a:t> accesos con </a:t>
            </a:r>
            <a:r>
              <a:rPr lang="es-MX" sz="2400" b="1" dirty="0">
                <a:solidFill>
                  <a:srgbClr val="D60093"/>
                </a:solidFill>
              </a:rPr>
              <a:t>4.6%</a:t>
            </a:r>
            <a:r>
              <a:rPr lang="es-MX" sz="2400" dirty="0">
                <a:solidFill>
                  <a:srgbClr val="D60093"/>
                </a:solidFill>
              </a:rPr>
              <a:t>;</a:t>
            </a:r>
          </a:p>
          <a:p>
            <a:pPr marL="1441450" indent="-342900">
              <a:lnSpc>
                <a:spcPct val="150000"/>
              </a:lnSpc>
              <a:buFont typeface="+mj-lt"/>
              <a:buAutoNum type="arabicPeriod"/>
            </a:pPr>
            <a:r>
              <a:rPr lang="es-MX" sz="2400" dirty="0">
                <a:solidFill>
                  <a:srgbClr val="D60093"/>
                </a:solidFill>
              </a:rPr>
              <a:t>Por el navegador Bing con </a:t>
            </a:r>
            <a:r>
              <a:rPr lang="es-MX" sz="2400" b="1" dirty="0">
                <a:solidFill>
                  <a:srgbClr val="D60093"/>
                </a:solidFill>
              </a:rPr>
              <a:t>89, 504</a:t>
            </a:r>
            <a:r>
              <a:rPr lang="es-MX" sz="2400" dirty="0">
                <a:solidFill>
                  <a:srgbClr val="D60093"/>
                </a:solidFill>
              </a:rPr>
              <a:t> accesos;</a:t>
            </a:r>
          </a:p>
          <a:p>
            <a:pPr marL="1441450" indent="-342900">
              <a:lnSpc>
                <a:spcPct val="150000"/>
              </a:lnSpc>
              <a:buFont typeface="+mj-lt"/>
              <a:buAutoNum type="arabicPeriod"/>
            </a:pPr>
            <a:r>
              <a:rPr lang="es-MX" sz="2400" dirty="0">
                <a:solidFill>
                  <a:srgbClr val="D60093"/>
                </a:solidFill>
              </a:rPr>
              <a:t>A través del portal del </a:t>
            </a:r>
            <a:r>
              <a:rPr lang="es-MX" sz="2400" dirty="0" err="1">
                <a:solidFill>
                  <a:srgbClr val="D60093"/>
                </a:solidFill>
              </a:rPr>
              <a:t>infodf</a:t>
            </a:r>
            <a:r>
              <a:rPr lang="es-MX" sz="2400" dirty="0">
                <a:solidFill>
                  <a:srgbClr val="D60093"/>
                </a:solidFill>
              </a:rPr>
              <a:t> (CDMX) con </a:t>
            </a:r>
            <a:r>
              <a:rPr lang="es-MX" sz="2400" b="1" dirty="0">
                <a:solidFill>
                  <a:srgbClr val="D60093"/>
                </a:solidFill>
              </a:rPr>
              <a:t>30,140</a:t>
            </a:r>
            <a:r>
              <a:rPr lang="es-MX" sz="2400" dirty="0">
                <a:solidFill>
                  <a:srgbClr val="D60093"/>
                </a:solidFill>
              </a:rPr>
              <a:t> accesos;</a:t>
            </a:r>
          </a:p>
          <a:p>
            <a:pPr marL="342900" indent="-342900">
              <a:buFont typeface="+mj-lt"/>
              <a:buAutoNum type="arabicPeriod"/>
            </a:pPr>
            <a:endParaRPr lang="es-MX" sz="2400" dirty="0">
              <a:solidFill>
                <a:srgbClr val="D60093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s-MX" sz="2400" dirty="0">
              <a:solidFill>
                <a:srgbClr val="D60093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s-MX" sz="2400" dirty="0">
              <a:solidFill>
                <a:srgbClr val="D6009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9295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249381" y="526473"/>
            <a:ext cx="117209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>
                <a:solidFill>
                  <a:srgbClr val="D60093"/>
                </a:solidFill>
              </a:rPr>
              <a:t>Desglose de los 31  fuentes electrónicas por las que se accede a la PNT durante el periodo correspondiente de enero al 16 de abril de 2020.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063637"/>
              </p:ext>
            </p:extLst>
          </p:nvPr>
        </p:nvGraphicFramePr>
        <p:xfrm>
          <a:off x="1156850" y="1234359"/>
          <a:ext cx="9906005" cy="5112336"/>
        </p:xfrm>
        <a:graphic>
          <a:graphicData uri="http://schemas.openxmlformats.org/drawingml/2006/table">
            <a:tbl>
              <a:tblPr/>
              <a:tblGrid>
                <a:gridCol w="399283">
                  <a:extLst>
                    <a:ext uri="{9D8B030D-6E8A-4147-A177-3AD203B41FA5}">
                      <a16:colId xmlns:a16="http://schemas.microsoft.com/office/drawing/2014/main" val="807870281"/>
                    </a:ext>
                  </a:extLst>
                </a:gridCol>
                <a:gridCol w="2661880">
                  <a:extLst>
                    <a:ext uri="{9D8B030D-6E8A-4147-A177-3AD203B41FA5}">
                      <a16:colId xmlns:a16="http://schemas.microsoft.com/office/drawing/2014/main" val="2515051219"/>
                    </a:ext>
                  </a:extLst>
                </a:gridCol>
                <a:gridCol w="1140807">
                  <a:extLst>
                    <a:ext uri="{9D8B030D-6E8A-4147-A177-3AD203B41FA5}">
                      <a16:colId xmlns:a16="http://schemas.microsoft.com/office/drawing/2014/main" val="4272969820"/>
                    </a:ext>
                  </a:extLst>
                </a:gridCol>
                <a:gridCol w="1140807">
                  <a:extLst>
                    <a:ext uri="{9D8B030D-6E8A-4147-A177-3AD203B41FA5}">
                      <a16:colId xmlns:a16="http://schemas.microsoft.com/office/drawing/2014/main" val="1426854810"/>
                    </a:ext>
                  </a:extLst>
                </a:gridCol>
                <a:gridCol w="1140807">
                  <a:extLst>
                    <a:ext uri="{9D8B030D-6E8A-4147-A177-3AD203B41FA5}">
                      <a16:colId xmlns:a16="http://schemas.microsoft.com/office/drawing/2014/main" val="1820600022"/>
                    </a:ext>
                  </a:extLst>
                </a:gridCol>
                <a:gridCol w="1140807">
                  <a:extLst>
                    <a:ext uri="{9D8B030D-6E8A-4147-A177-3AD203B41FA5}">
                      <a16:colId xmlns:a16="http://schemas.microsoft.com/office/drawing/2014/main" val="1371831827"/>
                    </a:ext>
                  </a:extLst>
                </a:gridCol>
                <a:gridCol w="1140807">
                  <a:extLst>
                    <a:ext uri="{9D8B030D-6E8A-4147-A177-3AD203B41FA5}">
                      <a16:colId xmlns:a16="http://schemas.microsoft.com/office/drawing/2014/main" val="2387489044"/>
                    </a:ext>
                  </a:extLst>
                </a:gridCol>
                <a:gridCol w="1140807">
                  <a:extLst>
                    <a:ext uri="{9D8B030D-6E8A-4147-A177-3AD203B41FA5}">
                      <a16:colId xmlns:a16="http://schemas.microsoft.com/office/drawing/2014/main" val="2716581619"/>
                    </a:ext>
                  </a:extLst>
                </a:gridCol>
              </a:tblGrid>
              <a:tr h="31952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Fuente electrónica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Enero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Febrero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Marzo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Abril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96253"/>
                  </a:ext>
                </a:extLst>
              </a:tr>
              <a:tr h="31952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google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1,440,924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680,171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581,936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167,601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2,870,632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3101287"/>
                  </a:ext>
                </a:extLst>
              </a:tr>
              <a:tr h="31952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plataformadetransparencia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1,188,660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470,498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409,726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122,479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2,191,363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725939"/>
                  </a:ext>
                </a:extLst>
              </a:tr>
              <a:tr h="31952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inai (FED)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102,343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277,133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149348"/>
                  </a:ext>
                </a:extLst>
              </a:tr>
              <a:tr h="31952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bing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7829547"/>
                  </a:ext>
                </a:extLst>
              </a:tr>
              <a:tr h="31952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infodf (CDMX)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382092"/>
                  </a:ext>
                </a:extLst>
              </a:tr>
              <a:tr h="31952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itaih (HGO)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040285"/>
                  </a:ext>
                </a:extLst>
              </a:tr>
              <a:tr h="31952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google.android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721388"/>
                  </a:ext>
                </a:extLst>
              </a:tr>
              <a:tr h="31952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yahoo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5029987"/>
                  </a:ext>
                </a:extLst>
              </a:tr>
              <a:tr h="31952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itaipue (PUE)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122715"/>
                  </a:ext>
                </a:extLst>
              </a:tr>
              <a:tr h="31952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consultapublicamx.inai.org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22199"/>
                  </a:ext>
                </a:extLst>
              </a:tr>
              <a:tr h="31952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ivai (VER)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631700"/>
                  </a:ext>
                </a:extLst>
              </a:tr>
              <a:tr h="31952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gob.mx/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265171"/>
                  </a:ext>
                </a:extLst>
              </a:tr>
              <a:tr h="31952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Inklusion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369706"/>
                  </a:ext>
                </a:extLst>
              </a:tr>
              <a:tr h="31952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transparenciabc.gob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372180"/>
                  </a:ext>
                </a:extLst>
              </a:tr>
              <a:tr h="31952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iaipoaxaca (OAX)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903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2111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8802951"/>
              </p:ext>
            </p:extLst>
          </p:nvPr>
        </p:nvGraphicFramePr>
        <p:xfrm>
          <a:off x="720437" y="651166"/>
          <a:ext cx="10349342" cy="5375556"/>
        </p:xfrm>
        <a:graphic>
          <a:graphicData uri="http://schemas.openxmlformats.org/drawingml/2006/table">
            <a:tbl>
              <a:tblPr/>
              <a:tblGrid>
                <a:gridCol w="471054">
                  <a:extLst>
                    <a:ext uri="{9D8B030D-6E8A-4147-A177-3AD203B41FA5}">
                      <a16:colId xmlns:a16="http://schemas.microsoft.com/office/drawing/2014/main" val="901285942"/>
                    </a:ext>
                  </a:extLst>
                </a:gridCol>
                <a:gridCol w="2947292">
                  <a:extLst>
                    <a:ext uri="{9D8B030D-6E8A-4147-A177-3AD203B41FA5}">
                      <a16:colId xmlns:a16="http://schemas.microsoft.com/office/drawing/2014/main" val="3697734174"/>
                    </a:ext>
                  </a:extLst>
                </a:gridCol>
                <a:gridCol w="1155166">
                  <a:extLst>
                    <a:ext uri="{9D8B030D-6E8A-4147-A177-3AD203B41FA5}">
                      <a16:colId xmlns:a16="http://schemas.microsoft.com/office/drawing/2014/main" val="3910109682"/>
                    </a:ext>
                  </a:extLst>
                </a:gridCol>
                <a:gridCol w="1155166">
                  <a:extLst>
                    <a:ext uri="{9D8B030D-6E8A-4147-A177-3AD203B41FA5}">
                      <a16:colId xmlns:a16="http://schemas.microsoft.com/office/drawing/2014/main" val="559087305"/>
                    </a:ext>
                  </a:extLst>
                </a:gridCol>
                <a:gridCol w="1155166">
                  <a:extLst>
                    <a:ext uri="{9D8B030D-6E8A-4147-A177-3AD203B41FA5}">
                      <a16:colId xmlns:a16="http://schemas.microsoft.com/office/drawing/2014/main" val="2857803722"/>
                    </a:ext>
                  </a:extLst>
                </a:gridCol>
                <a:gridCol w="1155166">
                  <a:extLst>
                    <a:ext uri="{9D8B030D-6E8A-4147-A177-3AD203B41FA5}">
                      <a16:colId xmlns:a16="http://schemas.microsoft.com/office/drawing/2014/main" val="3732560152"/>
                    </a:ext>
                  </a:extLst>
                </a:gridCol>
                <a:gridCol w="1155166">
                  <a:extLst>
                    <a:ext uri="{9D8B030D-6E8A-4147-A177-3AD203B41FA5}">
                      <a16:colId xmlns:a16="http://schemas.microsoft.com/office/drawing/2014/main" val="4191606448"/>
                    </a:ext>
                  </a:extLst>
                </a:gridCol>
                <a:gridCol w="1155166">
                  <a:extLst>
                    <a:ext uri="{9D8B030D-6E8A-4147-A177-3AD203B41FA5}">
                      <a16:colId xmlns:a16="http://schemas.microsoft.com/office/drawing/2014/main" val="482368262"/>
                    </a:ext>
                  </a:extLst>
                </a:gridCol>
              </a:tblGrid>
              <a:tr h="28292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Fuente electrónica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Enero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Febrero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Marzo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Abril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464779"/>
                  </a:ext>
                </a:extLst>
              </a:tr>
              <a:tr h="28292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iaipoaxaca (OAX)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912401"/>
                  </a:ext>
                </a:extLst>
              </a:tr>
              <a:tr h="28292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yucatan.gob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835955"/>
                  </a:ext>
                </a:extLst>
              </a:tr>
              <a:tr h="28292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ask.com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600880"/>
                  </a:ext>
                </a:extLst>
              </a:tr>
              <a:tr h="28292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itait (TAM)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260595"/>
                  </a:ext>
                </a:extLst>
              </a:tr>
              <a:tr h="28292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pot.diputados.gob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020879"/>
                  </a:ext>
                </a:extLst>
              </a:tr>
              <a:tr h="28292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inaipyucatan (YUC)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7710826"/>
                  </a:ext>
                </a:extLst>
              </a:tr>
              <a:tr h="28292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portal.transparenciachiapas.org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638713"/>
                  </a:ext>
                </a:extLst>
              </a:tr>
              <a:tr h="28292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itaipbc (BC)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7430723"/>
                  </a:ext>
                </a:extLst>
              </a:tr>
              <a:tr h="28292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ceaipsinaloa (SIN)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240143"/>
                  </a:ext>
                </a:extLst>
              </a:tr>
              <a:tr h="28292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facebook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54693"/>
                  </a:ext>
                </a:extLst>
              </a:tr>
              <a:tr h="28292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puebla.gob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149136"/>
                  </a:ext>
                </a:extLst>
              </a:tr>
              <a:tr h="28292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transparencia.unam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989311"/>
                  </a:ext>
                </a:extLst>
              </a:tr>
              <a:tr h="28292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idaipqroo (QROO)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268944"/>
                  </a:ext>
                </a:extLst>
              </a:tr>
              <a:tr h="28292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issste.gob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963415"/>
                  </a:ext>
                </a:extLst>
              </a:tr>
              <a:tr h="28292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nl.gob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502388"/>
                  </a:ext>
                </a:extLst>
              </a:tr>
              <a:tr h="28292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Actores Políticos - INE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710971"/>
                  </a:ext>
                </a:extLst>
              </a:tr>
              <a:tr h="28292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fuentes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118,688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246,708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9929598"/>
                  </a:ext>
                </a:extLst>
              </a:tr>
              <a:tr h="28292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3,020,181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1,391,726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1,200,422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349,092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5,961,421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4509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13724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683949"/>
              </p:ext>
            </p:extLst>
          </p:nvPr>
        </p:nvGraphicFramePr>
        <p:xfrm>
          <a:off x="1814943" y="1967347"/>
          <a:ext cx="8728369" cy="4197927"/>
        </p:xfrm>
        <a:graphic>
          <a:graphicData uri="http://schemas.openxmlformats.org/drawingml/2006/table">
            <a:tbl>
              <a:tblPr/>
              <a:tblGrid>
                <a:gridCol w="3294361">
                  <a:extLst>
                    <a:ext uri="{9D8B030D-6E8A-4147-A177-3AD203B41FA5}">
                      <a16:colId xmlns:a16="http://schemas.microsoft.com/office/drawing/2014/main" val="1992691797"/>
                    </a:ext>
                  </a:extLst>
                </a:gridCol>
                <a:gridCol w="905668">
                  <a:extLst>
                    <a:ext uri="{9D8B030D-6E8A-4147-A177-3AD203B41FA5}">
                      <a16:colId xmlns:a16="http://schemas.microsoft.com/office/drawing/2014/main" val="788970694"/>
                    </a:ext>
                  </a:extLst>
                </a:gridCol>
                <a:gridCol w="905668">
                  <a:extLst>
                    <a:ext uri="{9D8B030D-6E8A-4147-A177-3AD203B41FA5}">
                      <a16:colId xmlns:a16="http://schemas.microsoft.com/office/drawing/2014/main" val="201340092"/>
                    </a:ext>
                  </a:extLst>
                </a:gridCol>
                <a:gridCol w="905668">
                  <a:extLst>
                    <a:ext uri="{9D8B030D-6E8A-4147-A177-3AD203B41FA5}">
                      <a16:colId xmlns:a16="http://schemas.microsoft.com/office/drawing/2014/main" val="3045201979"/>
                    </a:ext>
                  </a:extLst>
                </a:gridCol>
                <a:gridCol w="905668">
                  <a:extLst>
                    <a:ext uri="{9D8B030D-6E8A-4147-A177-3AD203B41FA5}">
                      <a16:colId xmlns:a16="http://schemas.microsoft.com/office/drawing/2014/main" val="1134284560"/>
                    </a:ext>
                  </a:extLst>
                </a:gridCol>
                <a:gridCol w="905668">
                  <a:extLst>
                    <a:ext uri="{9D8B030D-6E8A-4147-A177-3AD203B41FA5}">
                      <a16:colId xmlns:a16="http://schemas.microsoft.com/office/drawing/2014/main" val="117515283"/>
                    </a:ext>
                  </a:extLst>
                </a:gridCol>
                <a:gridCol w="905668">
                  <a:extLst>
                    <a:ext uri="{9D8B030D-6E8A-4147-A177-3AD203B41FA5}">
                      <a16:colId xmlns:a16="http://schemas.microsoft.com/office/drawing/2014/main" val="2292461504"/>
                    </a:ext>
                  </a:extLst>
                </a:gridCol>
              </a:tblGrid>
              <a:tr h="33230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Componentes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Enero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Febrero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Marzo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Abril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383202"/>
                  </a:ext>
                </a:extLst>
              </a:tr>
              <a:tr h="33230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Módulo SIPOT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1,334,518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499,595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437,867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151,301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2,423,281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4388324"/>
                  </a:ext>
                </a:extLst>
              </a:tr>
              <a:tr h="64878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Accesos vinculados a solicitudes de información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309,397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224,628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187,872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771,558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0906145"/>
                  </a:ext>
                </a:extLst>
              </a:tr>
              <a:tr h="33230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Ingreso a SIGEMI-SICOM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212,749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6914103"/>
                  </a:ext>
                </a:extLst>
              </a:tr>
              <a:tr h="33230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Editar perfil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9336398"/>
                  </a:ext>
                </a:extLst>
              </a:tr>
              <a:tr h="521779"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Módulo de usuarios para los administradores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7657199"/>
                  </a:ext>
                </a:extLst>
              </a:tr>
              <a:tr h="33230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Preguntas frecuentes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3144782"/>
                  </a:ext>
                </a:extLst>
              </a:tr>
              <a:tr h="1033562"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Ingreso página principal, entrada algún componente y regreso a la página principal, así como retorno a otro componente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1,276,108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582,560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493,350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132,572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2,484,590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2157659"/>
                  </a:ext>
                </a:extLst>
              </a:tr>
              <a:tr h="33230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3,020,181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1,391,726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1,200,422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349,092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5,961,421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908096"/>
                  </a:ext>
                </a:extLst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193963" y="656274"/>
            <a:ext cx="116793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>
                <a:solidFill>
                  <a:srgbClr val="D60093"/>
                </a:solidFill>
              </a:rPr>
              <a:t>Del total antes mencionado </a:t>
            </a:r>
            <a:r>
              <a:rPr lang="es-MX" b="1" dirty="0">
                <a:solidFill>
                  <a:srgbClr val="D60093"/>
                </a:solidFill>
              </a:rPr>
              <a:t>2, 423, 281 </a:t>
            </a:r>
            <a:r>
              <a:rPr lang="es-MX" dirty="0">
                <a:solidFill>
                  <a:srgbClr val="D60093"/>
                </a:solidFill>
              </a:rPr>
              <a:t>ingresan en el </a:t>
            </a:r>
            <a:r>
              <a:rPr lang="es-MX" b="1" dirty="0">
                <a:solidFill>
                  <a:srgbClr val="D60093"/>
                </a:solidFill>
              </a:rPr>
              <a:t>módulo SIPOT</a:t>
            </a:r>
            <a:r>
              <a:rPr lang="es-MX" dirty="0">
                <a:solidFill>
                  <a:srgbClr val="D60093"/>
                </a:solidFill>
              </a:rPr>
              <a:t>; </a:t>
            </a:r>
            <a:r>
              <a:rPr lang="es-MX" b="1" dirty="0">
                <a:solidFill>
                  <a:srgbClr val="D60093"/>
                </a:solidFill>
              </a:rPr>
              <a:t>771, 558 </a:t>
            </a:r>
            <a:r>
              <a:rPr lang="es-MX" dirty="0">
                <a:solidFill>
                  <a:srgbClr val="D60093"/>
                </a:solidFill>
              </a:rPr>
              <a:t>accesos vinculados a solicitudes de información; </a:t>
            </a:r>
            <a:r>
              <a:rPr lang="es-MX" b="1" dirty="0">
                <a:solidFill>
                  <a:srgbClr val="D60093"/>
                </a:solidFill>
              </a:rPr>
              <a:t>212, 749 </a:t>
            </a:r>
            <a:r>
              <a:rPr lang="es-MX" dirty="0">
                <a:solidFill>
                  <a:srgbClr val="D60093"/>
                </a:solidFill>
              </a:rPr>
              <a:t>a </a:t>
            </a:r>
            <a:r>
              <a:rPr lang="es-MX" b="1" dirty="0">
                <a:solidFill>
                  <a:srgbClr val="D60093"/>
                </a:solidFill>
              </a:rPr>
              <a:t>SIGEMI-SICOM</a:t>
            </a:r>
            <a:r>
              <a:rPr lang="es-MX" dirty="0">
                <a:solidFill>
                  <a:srgbClr val="D60093"/>
                </a:solidFill>
              </a:rPr>
              <a:t> y los restantes ingresos corresponden a editar perfil, preguntas frecuentes, así como, a reingresos de navegación en la PNT.</a:t>
            </a:r>
          </a:p>
        </p:txBody>
      </p:sp>
    </p:spTree>
    <p:extLst>
      <p:ext uri="{BB962C8B-B14F-4D97-AF65-F5344CB8AC3E}">
        <p14:creationId xmlns:p14="http://schemas.microsoft.com/office/powerpoint/2010/main" val="35641975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Gráfico 16"/>
          <p:cNvGraphicFramePr/>
          <p:nvPr>
            <p:extLst>
              <p:ext uri="{D42A27DB-BD31-4B8C-83A1-F6EECF244321}">
                <p14:modId xmlns:p14="http://schemas.microsoft.com/office/powerpoint/2010/main" val="472612138"/>
              </p:ext>
            </p:extLst>
          </p:nvPr>
        </p:nvGraphicFramePr>
        <p:xfrm>
          <a:off x="1062446" y="1705970"/>
          <a:ext cx="10067108" cy="4432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ángulo 5"/>
          <p:cNvSpPr/>
          <p:nvPr/>
        </p:nvSpPr>
        <p:spPr>
          <a:xfrm>
            <a:off x="345468" y="906767"/>
            <a:ext cx="69692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dirty="0">
                <a:solidFill>
                  <a:srgbClr val="000000"/>
                </a:solidFill>
                <a:latin typeface="Calibri" panose="020F0502020204030204" pitchFamily="34" charset="0"/>
              </a:rPr>
              <a:t>Plataforma Nacional de Transparencia, de enero al 16 de abril de 2020</a:t>
            </a:r>
          </a:p>
          <a:p>
            <a:r>
              <a:rPr lang="es-MX" b="1" dirty="0">
                <a:solidFill>
                  <a:srgbClr val="000000"/>
                </a:solidFill>
                <a:latin typeface="Calibri" panose="020F0502020204030204" pitchFamily="34" charset="0"/>
              </a:rPr>
              <a:t>Usuarios por mes</a:t>
            </a:r>
            <a:endParaRPr lang="es-MX" dirty="0"/>
          </a:p>
        </p:txBody>
      </p:sp>
      <p:sp>
        <p:nvSpPr>
          <p:cNvPr id="7" name="Rectángulo 6"/>
          <p:cNvSpPr/>
          <p:nvPr/>
        </p:nvSpPr>
        <p:spPr>
          <a:xfrm>
            <a:off x="90258" y="6353941"/>
            <a:ext cx="2957220" cy="400110"/>
          </a:xfrm>
          <a:prstGeom prst="rect">
            <a:avLst/>
          </a:prstGeom>
          <a:solidFill>
            <a:srgbClr val="800080"/>
          </a:solidFill>
          <a:ln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r>
              <a:rPr lang="es-MX" sz="2000" b="1" dirty="0">
                <a:solidFill>
                  <a:schemeClr val="bg1"/>
                </a:solidFill>
              </a:rPr>
              <a:t>Total de usuarios: 793,216</a:t>
            </a:r>
          </a:p>
        </p:txBody>
      </p:sp>
    </p:spTree>
    <p:extLst>
      <p:ext uri="{BB962C8B-B14F-4D97-AF65-F5344CB8AC3E}">
        <p14:creationId xmlns:p14="http://schemas.microsoft.com/office/powerpoint/2010/main" val="2793646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068643" y="1629434"/>
            <a:ext cx="8084696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MX" sz="5000" b="1" dirty="0">
                <a:solidFill>
                  <a:srgbClr val="B61ABA"/>
                </a:solidFill>
                <a:latin typeface="Open sans"/>
                <a:ea typeface="+mj-ea"/>
                <a:cs typeface="+mj-cs"/>
              </a:rPr>
              <a:t>Estadísticas sobre solicitudes de información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endParaRPr lang="es-MX" sz="5000" b="1" dirty="0">
              <a:solidFill>
                <a:srgbClr val="B61ABA"/>
              </a:solidFill>
              <a:latin typeface="Open sans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MX" sz="5000" b="1" dirty="0">
                <a:solidFill>
                  <a:srgbClr val="B61ABA"/>
                </a:solidFill>
                <a:latin typeface="Open sans"/>
                <a:ea typeface="+mj-ea"/>
                <a:cs typeface="+mj-cs"/>
              </a:rPr>
              <a:t>enero al 16 de abril del 2020</a:t>
            </a:r>
          </a:p>
        </p:txBody>
      </p:sp>
    </p:spTree>
    <p:extLst>
      <p:ext uri="{BB962C8B-B14F-4D97-AF65-F5344CB8AC3E}">
        <p14:creationId xmlns:p14="http://schemas.microsoft.com/office/powerpoint/2010/main" val="2619053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3" descr="Imagen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" y="1285"/>
            <a:ext cx="12192002" cy="6855429"/>
          </a:xfrm>
          <a:prstGeom prst="rect">
            <a:avLst/>
          </a:prstGeom>
          <a:ln w="12700">
            <a:miter lim="400000"/>
          </a:ln>
        </p:spPr>
      </p:pic>
      <p:pic>
        <p:nvPicPr>
          <p:cNvPr id="1028" name="Picture 4" descr="https://www.plataformadetransparencia.org.mx/inai-tema-theme/images/logoheader.pn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000000">
                  <a:alpha val="784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70" t="9274" r="27345" b="32734"/>
          <a:stretch/>
        </p:blipFill>
        <p:spPr bwMode="auto">
          <a:xfrm>
            <a:off x="3408895" y="268419"/>
            <a:ext cx="5400000" cy="2927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/>
          <p:cNvSpPr txBox="1"/>
          <p:nvPr/>
        </p:nvSpPr>
        <p:spPr>
          <a:xfrm>
            <a:off x="1773260" y="3684766"/>
            <a:ext cx="86565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 L  A  T  A  F  O  R  M  A    N  A  C  I  O  N  A  L    D  E 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1741008" y="4175240"/>
            <a:ext cx="87124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R A N S P A R E N C I A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2382982" y="5014301"/>
            <a:ext cx="7897091" cy="1588127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MX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Información estadística </a:t>
            </a:r>
            <a:r>
              <a:rPr lang="es-MX" sz="3600" b="1" dirty="0">
                <a:solidFill>
                  <a:schemeClr val="bg1"/>
                </a:solidFill>
                <a:latin typeface="Open sans"/>
              </a:rPr>
              <a:t>Contingencia sanitaria COVID-19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MX" sz="3600" b="1" dirty="0">
                <a:solidFill>
                  <a:schemeClr val="bg1"/>
                </a:solidFill>
                <a:latin typeface="Open sans"/>
              </a:rPr>
              <a:t>(20 de marzo a 16 de abril</a:t>
            </a:r>
            <a:endParaRPr lang="es-MX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066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021077" y="1553428"/>
            <a:ext cx="8937867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MX" sz="5000" b="1" dirty="0">
                <a:solidFill>
                  <a:srgbClr val="B61ABA"/>
                </a:solidFill>
                <a:latin typeface="Open sans"/>
              </a:rPr>
              <a:t>Estadísticas sobre solicitudes de información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MX" sz="5000" b="1" dirty="0">
                <a:solidFill>
                  <a:srgbClr val="B61ABA"/>
                </a:solidFill>
                <a:latin typeface="Open sans"/>
              </a:rPr>
              <a:t>Contingencia sanitaria COVID-19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MX" sz="5000" b="1" dirty="0">
                <a:solidFill>
                  <a:srgbClr val="B61ABA"/>
                </a:solidFill>
                <a:latin typeface="Open sans"/>
              </a:rPr>
              <a:t>(20 de marzo a 16 de abril)</a:t>
            </a:r>
          </a:p>
        </p:txBody>
      </p:sp>
    </p:spTree>
    <p:extLst>
      <p:ext uri="{BB962C8B-B14F-4D97-AF65-F5344CB8AC3E}">
        <p14:creationId xmlns:p14="http://schemas.microsoft.com/office/powerpoint/2010/main" val="27023487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uadroTexto 20"/>
          <p:cNvSpPr txBox="1"/>
          <p:nvPr/>
        </p:nvSpPr>
        <p:spPr>
          <a:xfrm>
            <a:off x="352371" y="591639"/>
            <a:ext cx="11521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b="1" dirty="0">
                <a:solidFill>
                  <a:srgbClr val="B61ABA"/>
                </a:solidFill>
              </a:rPr>
              <a:t>Comportamiento de las solicitudes de información registradas del 20 de marzo al 16 de abril del 2020 en la Plataforma Nacional de Transparencia (PNT)</a:t>
            </a:r>
          </a:p>
        </p:txBody>
      </p:sp>
      <p:sp>
        <p:nvSpPr>
          <p:cNvPr id="32" name="CuadroTexto 31"/>
          <p:cNvSpPr txBox="1"/>
          <p:nvPr/>
        </p:nvSpPr>
        <p:spPr>
          <a:xfrm>
            <a:off x="4474495" y="1422636"/>
            <a:ext cx="33049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u="sng" dirty="0">
                <a:latin typeface="Calibri" panose="020F0502020204030204" pitchFamily="34" charset="0"/>
                <a:cs typeface="Calibri" panose="020F0502020204030204" pitchFamily="34" charset="0"/>
              </a:rPr>
              <a:t>20 de marzo al 16 de abril  2020: </a:t>
            </a:r>
          </a:p>
          <a:p>
            <a:pPr algn="ctr"/>
            <a:r>
              <a:rPr lang="es-MX" sz="1600" b="1" u="sng" dirty="0">
                <a:latin typeface="Calibri" panose="020F0502020204030204" pitchFamily="34" charset="0"/>
                <a:cs typeface="Calibri" panose="020F0502020204030204" pitchFamily="34" charset="0"/>
              </a:rPr>
              <a:t>27, 628 solicitudes</a:t>
            </a:r>
          </a:p>
        </p:txBody>
      </p:sp>
      <p:cxnSp>
        <p:nvCxnSpPr>
          <p:cNvPr id="20" name="Conector recto 19"/>
          <p:cNvCxnSpPr/>
          <p:nvPr/>
        </p:nvCxnSpPr>
        <p:spPr>
          <a:xfrm flipV="1">
            <a:off x="874495" y="1747154"/>
            <a:ext cx="3600000" cy="13063"/>
          </a:xfrm>
          <a:prstGeom prst="line">
            <a:avLst/>
          </a:prstGeom>
          <a:ln w="31750">
            <a:solidFill>
              <a:srgbClr val="800080"/>
            </a:solidFill>
            <a:prstDash val="solid"/>
            <a:round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 flipH="1">
            <a:off x="7779398" y="1710539"/>
            <a:ext cx="3600000" cy="4484"/>
          </a:xfrm>
          <a:prstGeom prst="line">
            <a:avLst/>
          </a:prstGeom>
          <a:ln w="31750">
            <a:solidFill>
              <a:srgbClr val="800080"/>
            </a:solidFill>
            <a:prstDash val="solid"/>
            <a:round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Gráfico 16">
            <a:extLst>
              <a:ext uri="{FF2B5EF4-FFF2-40B4-BE49-F238E27FC236}">
                <a16:creationId xmlns:a16="http://schemas.microsoft.com/office/drawing/2014/main" id="{E5FD4238-2A85-4EC0-ACCF-A996CE76607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4153434"/>
              </p:ext>
            </p:extLst>
          </p:nvPr>
        </p:nvGraphicFramePr>
        <p:xfrm>
          <a:off x="352372" y="2002926"/>
          <a:ext cx="11216174" cy="4855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Conector recto 4"/>
          <p:cNvCxnSpPr>
            <a:endCxn id="7" idx="1"/>
          </p:cNvCxnSpPr>
          <p:nvPr/>
        </p:nvCxnSpPr>
        <p:spPr>
          <a:xfrm>
            <a:off x="1192218" y="4946073"/>
            <a:ext cx="9824554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Globo: flecha izquierda 6"/>
          <p:cNvSpPr/>
          <p:nvPr/>
        </p:nvSpPr>
        <p:spPr>
          <a:xfrm>
            <a:off x="11016772" y="4568537"/>
            <a:ext cx="1175228" cy="755072"/>
          </a:xfrm>
          <a:prstGeom prst="leftArrowCallou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>
                <a:solidFill>
                  <a:schemeClr val="tx1"/>
                </a:solidFill>
              </a:rPr>
              <a:t>Promedio</a:t>
            </a:r>
          </a:p>
          <a:p>
            <a:pPr algn="ctr"/>
            <a:r>
              <a:rPr lang="es-MX" sz="1100" b="1" dirty="0">
                <a:solidFill>
                  <a:schemeClr val="tx1"/>
                </a:solidFill>
              </a:rPr>
              <a:t>987</a:t>
            </a:r>
          </a:p>
        </p:txBody>
      </p:sp>
    </p:spTree>
    <p:extLst>
      <p:ext uri="{BB962C8B-B14F-4D97-AF65-F5344CB8AC3E}">
        <p14:creationId xmlns:p14="http://schemas.microsoft.com/office/powerpoint/2010/main" val="10826914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107445" y="560893"/>
            <a:ext cx="117419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>
                <a:solidFill>
                  <a:srgbClr val="B61ABA"/>
                </a:solidFill>
              </a:rPr>
              <a:t>Desglose por Entidad de las solicitudes de información registradas por día del 20 de marzo al 16 de abril del 2020 en la PNT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406108"/>
              </p:ext>
            </p:extLst>
          </p:nvPr>
        </p:nvGraphicFramePr>
        <p:xfrm>
          <a:off x="0" y="1031833"/>
          <a:ext cx="11849375" cy="5100822"/>
        </p:xfrm>
        <a:graphic>
          <a:graphicData uri="http://schemas.openxmlformats.org/drawingml/2006/table">
            <a:tbl>
              <a:tblPr/>
              <a:tblGrid>
                <a:gridCol w="943429">
                  <a:extLst>
                    <a:ext uri="{9D8B030D-6E8A-4147-A177-3AD203B41FA5}">
                      <a16:colId xmlns:a16="http://schemas.microsoft.com/office/drawing/2014/main" val="3760727026"/>
                    </a:ext>
                  </a:extLst>
                </a:gridCol>
                <a:gridCol w="378562">
                  <a:extLst>
                    <a:ext uri="{9D8B030D-6E8A-4147-A177-3AD203B41FA5}">
                      <a16:colId xmlns:a16="http://schemas.microsoft.com/office/drawing/2014/main" val="658316207"/>
                    </a:ext>
                  </a:extLst>
                </a:gridCol>
                <a:gridCol w="378562">
                  <a:extLst>
                    <a:ext uri="{9D8B030D-6E8A-4147-A177-3AD203B41FA5}">
                      <a16:colId xmlns:a16="http://schemas.microsoft.com/office/drawing/2014/main" val="3281330485"/>
                    </a:ext>
                  </a:extLst>
                </a:gridCol>
                <a:gridCol w="378562">
                  <a:extLst>
                    <a:ext uri="{9D8B030D-6E8A-4147-A177-3AD203B41FA5}">
                      <a16:colId xmlns:a16="http://schemas.microsoft.com/office/drawing/2014/main" val="37248586"/>
                    </a:ext>
                  </a:extLst>
                </a:gridCol>
                <a:gridCol w="378562">
                  <a:extLst>
                    <a:ext uri="{9D8B030D-6E8A-4147-A177-3AD203B41FA5}">
                      <a16:colId xmlns:a16="http://schemas.microsoft.com/office/drawing/2014/main" val="1345816284"/>
                    </a:ext>
                  </a:extLst>
                </a:gridCol>
                <a:gridCol w="378562">
                  <a:extLst>
                    <a:ext uri="{9D8B030D-6E8A-4147-A177-3AD203B41FA5}">
                      <a16:colId xmlns:a16="http://schemas.microsoft.com/office/drawing/2014/main" val="3476908656"/>
                    </a:ext>
                  </a:extLst>
                </a:gridCol>
                <a:gridCol w="378562">
                  <a:extLst>
                    <a:ext uri="{9D8B030D-6E8A-4147-A177-3AD203B41FA5}">
                      <a16:colId xmlns:a16="http://schemas.microsoft.com/office/drawing/2014/main" val="3307838061"/>
                    </a:ext>
                  </a:extLst>
                </a:gridCol>
                <a:gridCol w="378562">
                  <a:extLst>
                    <a:ext uri="{9D8B030D-6E8A-4147-A177-3AD203B41FA5}">
                      <a16:colId xmlns:a16="http://schemas.microsoft.com/office/drawing/2014/main" val="1996637410"/>
                    </a:ext>
                  </a:extLst>
                </a:gridCol>
                <a:gridCol w="378562">
                  <a:extLst>
                    <a:ext uri="{9D8B030D-6E8A-4147-A177-3AD203B41FA5}">
                      <a16:colId xmlns:a16="http://schemas.microsoft.com/office/drawing/2014/main" val="1691517091"/>
                    </a:ext>
                  </a:extLst>
                </a:gridCol>
                <a:gridCol w="378562">
                  <a:extLst>
                    <a:ext uri="{9D8B030D-6E8A-4147-A177-3AD203B41FA5}">
                      <a16:colId xmlns:a16="http://schemas.microsoft.com/office/drawing/2014/main" val="852674638"/>
                    </a:ext>
                  </a:extLst>
                </a:gridCol>
                <a:gridCol w="378562">
                  <a:extLst>
                    <a:ext uri="{9D8B030D-6E8A-4147-A177-3AD203B41FA5}">
                      <a16:colId xmlns:a16="http://schemas.microsoft.com/office/drawing/2014/main" val="2676056236"/>
                    </a:ext>
                  </a:extLst>
                </a:gridCol>
                <a:gridCol w="378562">
                  <a:extLst>
                    <a:ext uri="{9D8B030D-6E8A-4147-A177-3AD203B41FA5}">
                      <a16:colId xmlns:a16="http://schemas.microsoft.com/office/drawing/2014/main" val="3047816359"/>
                    </a:ext>
                  </a:extLst>
                </a:gridCol>
                <a:gridCol w="378562">
                  <a:extLst>
                    <a:ext uri="{9D8B030D-6E8A-4147-A177-3AD203B41FA5}">
                      <a16:colId xmlns:a16="http://schemas.microsoft.com/office/drawing/2014/main" val="4098705258"/>
                    </a:ext>
                  </a:extLst>
                </a:gridCol>
                <a:gridCol w="346812">
                  <a:extLst>
                    <a:ext uri="{9D8B030D-6E8A-4147-A177-3AD203B41FA5}">
                      <a16:colId xmlns:a16="http://schemas.microsoft.com/office/drawing/2014/main" val="2786681624"/>
                    </a:ext>
                  </a:extLst>
                </a:gridCol>
                <a:gridCol w="346812">
                  <a:extLst>
                    <a:ext uri="{9D8B030D-6E8A-4147-A177-3AD203B41FA5}">
                      <a16:colId xmlns:a16="http://schemas.microsoft.com/office/drawing/2014/main" val="3406133785"/>
                    </a:ext>
                  </a:extLst>
                </a:gridCol>
                <a:gridCol w="346812">
                  <a:extLst>
                    <a:ext uri="{9D8B030D-6E8A-4147-A177-3AD203B41FA5}">
                      <a16:colId xmlns:a16="http://schemas.microsoft.com/office/drawing/2014/main" val="2972296084"/>
                    </a:ext>
                  </a:extLst>
                </a:gridCol>
                <a:gridCol w="346812">
                  <a:extLst>
                    <a:ext uri="{9D8B030D-6E8A-4147-A177-3AD203B41FA5}">
                      <a16:colId xmlns:a16="http://schemas.microsoft.com/office/drawing/2014/main" val="1406506152"/>
                    </a:ext>
                  </a:extLst>
                </a:gridCol>
                <a:gridCol w="346812">
                  <a:extLst>
                    <a:ext uri="{9D8B030D-6E8A-4147-A177-3AD203B41FA5}">
                      <a16:colId xmlns:a16="http://schemas.microsoft.com/office/drawing/2014/main" val="3538977151"/>
                    </a:ext>
                  </a:extLst>
                </a:gridCol>
                <a:gridCol w="346812">
                  <a:extLst>
                    <a:ext uri="{9D8B030D-6E8A-4147-A177-3AD203B41FA5}">
                      <a16:colId xmlns:a16="http://schemas.microsoft.com/office/drawing/2014/main" val="143215515"/>
                    </a:ext>
                  </a:extLst>
                </a:gridCol>
                <a:gridCol w="346812">
                  <a:extLst>
                    <a:ext uri="{9D8B030D-6E8A-4147-A177-3AD203B41FA5}">
                      <a16:colId xmlns:a16="http://schemas.microsoft.com/office/drawing/2014/main" val="2074171287"/>
                    </a:ext>
                  </a:extLst>
                </a:gridCol>
                <a:gridCol w="346812">
                  <a:extLst>
                    <a:ext uri="{9D8B030D-6E8A-4147-A177-3AD203B41FA5}">
                      <a16:colId xmlns:a16="http://schemas.microsoft.com/office/drawing/2014/main" val="943633463"/>
                    </a:ext>
                  </a:extLst>
                </a:gridCol>
                <a:gridCol w="346812">
                  <a:extLst>
                    <a:ext uri="{9D8B030D-6E8A-4147-A177-3AD203B41FA5}">
                      <a16:colId xmlns:a16="http://schemas.microsoft.com/office/drawing/2014/main" val="4149174944"/>
                    </a:ext>
                  </a:extLst>
                </a:gridCol>
                <a:gridCol w="346812">
                  <a:extLst>
                    <a:ext uri="{9D8B030D-6E8A-4147-A177-3AD203B41FA5}">
                      <a16:colId xmlns:a16="http://schemas.microsoft.com/office/drawing/2014/main" val="3131468344"/>
                    </a:ext>
                  </a:extLst>
                </a:gridCol>
                <a:gridCol w="346812">
                  <a:extLst>
                    <a:ext uri="{9D8B030D-6E8A-4147-A177-3AD203B41FA5}">
                      <a16:colId xmlns:a16="http://schemas.microsoft.com/office/drawing/2014/main" val="2719603058"/>
                    </a:ext>
                  </a:extLst>
                </a:gridCol>
                <a:gridCol w="346812">
                  <a:extLst>
                    <a:ext uri="{9D8B030D-6E8A-4147-A177-3AD203B41FA5}">
                      <a16:colId xmlns:a16="http://schemas.microsoft.com/office/drawing/2014/main" val="62273916"/>
                    </a:ext>
                  </a:extLst>
                </a:gridCol>
                <a:gridCol w="346812">
                  <a:extLst>
                    <a:ext uri="{9D8B030D-6E8A-4147-A177-3AD203B41FA5}">
                      <a16:colId xmlns:a16="http://schemas.microsoft.com/office/drawing/2014/main" val="929506237"/>
                    </a:ext>
                  </a:extLst>
                </a:gridCol>
                <a:gridCol w="346812">
                  <a:extLst>
                    <a:ext uri="{9D8B030D-6E8A-4147-A177-3AD203B41FA5}">
                      <a16:colId xmlns:a16="http://schemas.microsoft.com/office/drawing/2014/main" val="1289897890"/>
                    </a:ext>
                  </a:extLst>
                </a:gridCol>
                <a:gridCol w="346812">
                  <a:extLst>
                    <a:ext uri="{9D8B030D-6E8A-4147-A177-3AD203B41FA5}">
                      <a16:colId xmlns:a16="http://schemas.microsoft.com/office/drawing/2014/main" val="55116040"/>
                    </a:ext>
                  </a:extLst>
                </a:gridCol>
                <a:gridCol w="346812">
                  <a:extLst>
                    <a:ext uri="{9D8B030D-6E8A-4147-A177-3AD203B41FA5}">
                      <a16:colId xmlns:a16="http://schemas.microsoft.com/office/drawing/2014/main" val="1157300829"/>
                    </a:ext>
                  </a:extLst>
                </a:gridCol>
                <a:gridCol w="547368">
                  <a:extLst>
                    <a:ext uri="{9D8B030D-6E8A-4147-A177-3AD203B41FA5}">
                      <a16:colId xmlns:a16="http://schemas.microsoft.com/office/drawing/2014/main" val="1792903496"/>
                    </a:ext>
                  </a:extLst>
                </a:gridCol>
                <a:gridCol w="266842">
                  <a:extLst>
                    <a:ext uri="{9D8B030D-6E8A-4147-A177-3AD203B41FA5}">
                      <a16:colId xmlns:a16="http://schemas.microsoft.com/office/drawing/2014/main" val="1974114192"/>
                    </a:ext>
                  </a:extLst>
                </a:gridCol>
              </a:tblGrid>
              <a:tr h="248854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Estados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20-mar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21-mar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22-mar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23-mar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24-mar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25-mar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26-mar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27-mar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28-mar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29-mar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30-mar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31-mar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01-abr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02-abr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03-abr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04-abr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05-abr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06-abr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07-abr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08-abr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09-abr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10-abr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11-abr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12-abr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13-abr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14-abr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15-abr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16-abr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56786"/>
                  </a:ext>
                </a:extLst>
              </a:tr>
              <a:tr h="248854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Federación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6,901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1372309"/>
                  </a:ext>
                </a:extLst>
              </a:tr>
              <a:tr h="248854"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Solicitudes de Acceso a la Información en la FED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523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288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482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669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401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238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6,456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710298"/>
                  </a:ext>
                </a:extLst>
              </a:tr>
              <a:tr h="248854"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Solicitudes de  Datos Personales en la FED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527095"/>
                  </a:ext>
                </a:extLst>
              </a:tr>
              <a:tr h="248854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Estados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20-mar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21-mar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22-mar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23-mar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24-mar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25-mar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26-mar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27-mar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28-mar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29-mar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30-mar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31-mar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01-abr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02-abr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03-abr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04-abr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05-abr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06-abr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07-abr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08-abr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09-abr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10-abr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11-abr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12-abr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13-abr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14-abr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15-abr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16-abr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417674"/>
                  </a:ext>
                </a:extLst>
              </a:tr>
              <a:tr h="248854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Aguascalientes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1.1%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2943583"/>
                  </a:ext>
                </a:extLst>
              </a:tr>
              <a:tr h="248854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Baja California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1.9%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0549005"/>
                  </a:ext>
                </a:extLst>
              </a:tr>
              <a:tr h="248854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Baja California Sur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1.0%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6798264"/>
                  </a:ext>
                </a:extLst>
              </a:tr>
              <a:tr h="248854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Campeche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1.0%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1875270"/>
                  </a:ext>
                </a:extLst>
              </a:tr>
              <a:tr h="248854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Chiapas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3.3%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3895245"/>
                  </a:ext>
                </a:extLst>
              </a:tr>
              <a:tr h="248854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Chihuahua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1.8%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7461772"/>
                  </a:ext>
                </a:extLst>
              </a:tr>
              <a:tr h="248854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Ciudad de México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2,115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7.7%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8458124"/>
                  </a:ext>
                </a:extLst>
              </a:tr>
              <a:tr h="248854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Coahuila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1.4%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8529198"/>
                  </a:ext>
                </a:extLst>
              </a:tr>
              <a:tr h="248854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Colima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0.8%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5850429"/>
                  </a:ext>
                </a:extLst>
              </a:tr>
              <a:tr h="248854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Durango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1.4%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0279882"/>
                  </a:ext>
                </a:extLst>
              </a:tr>
              <a:tr h="248854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Guanajuato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3.1%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9456117"/>
                  </a:ext>
                </a:extLst>
              </a:tr>
              <a:tr h="248854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Guerrero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2.5%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2680674"/>
                  </a:ext>
                </a:extLst>
              </a:tr>
              <a:tr h="248854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Hidalgo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1.5%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172063"/>
                  </a:ext>
                </a:extLst>
              </a:tr>
              <a:tr h="248854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Jalisco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1,503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5.4%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6601945"/>
                  </a:ext>
                </a:extLst>
              </a:tr>
              <a:tr h="248854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de México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3.7%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3700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82709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5826870"/>
              </p:ext>
            </p:extLst>
          </p:nvPr>
        </p:nvGraphicFramePr>
        <p:xfrm>
          <a:off x="157916" y="1153674"/>
          <a:ext cx="11717962" cy="4194180"/>
        </p:xfrm>
        <a:graphic>
          <a:graphicData uri="http://schemas.openxmlformats.org/drawingml/2006/table">
            <a:tbl>
              <a:tblPr/>
              <a:tblGrid>
                <a:gridCol w="981813">
                  <a:extLst>
                    <a:ext uri="{9D8B030D-6E8A-4147-A177-3AD203B41FA5}">
                      <a16:colId xmlns:a16="http://schemas.microsoft.com/office/drawing/2014/main" val="1523891444"/>
                    </a:ext>
                  </a:extLst>
                </a:gridCol>
                <a:gridCol w="378562">
                  <a:extLst>
                    <a:ext uri="{9D8B030D-6E8A-4147-A177-3AD203B41FA5}">
                      <a16:colId xmlns:a16="http://schemas.microsoft.com/office/drawing/2014/main" val="2599404112"/>
                    </a:ext>
                  </a:extLst>
                </a:gridCol>
                <a:gridCol w="378562">
                  <a:extLst>
                    <a:ext uri="{9D8B030D-6E8A-4147-A177-3AD203B41FA5}">
                      <a16:colId xmlns:a16="http://schemas.microsoft.com/office/drawing/2014/main" val="2311591182"/>
                    </a:ext>
                  </a:extLst>
                </a:gridCol>
                <a:gridCol w="378562">
                  <a:extLst>
                    <a:ext uri="{9D8B030D-6E8A-4147-A177-3AD203B41FA5}">
                      <a16:colId xmlns:a16="http://schemas.microsoft.com/office/drawing/2014/main" val="1582433883"/>
                    </a:ext>
                  </a:extLst>
                </a:gridCol>
                <a:gridCol w="378562">
                  <a:extLst>
                    <a:ext uri="{9D8B030D-6E8A-4147-A177-3AD203B41FA5}">
                      <a16:colId xmlns:a16="http://schemas.microsoft.com/office/drawing/2014/main" val="3965907022"/>
                    </a:ext>
                  </a:extLst>
                </a:gridCol>
                <a:gridCol w="378562">
                  <a:extLst>
                    <a:ext uri="{9D8B030D-6E8A-4147-A177-3AD203B41FA5}">
                      <a16:colId xmlns:a16="http://schemas.microsoft.com/office/drawing/2014/main" val="3958421605"/>
                    </a:ext>
                  </a:extLst>
                </a:gridCol>
                <a:gridCol w="378562">
                  <a:extLst>
                    <a:ext uri="{9D8B030D-6E8A-4147-A177-3AD203B41FA5}">
                      <a16:colId xmlns:a16="http://schemas.microsoft.com/office/drawing/2014/main" val="1997102175"/>
                    </a:ext>
                  </a:extLst>
                </a:gridCol>
                <a:gridCol w="378562">
                  <a:extLst>
                    <a:ext uri="{9D8B030D-6E8A-4147-A177-3AD203B41FA5}">
                      <a16:colId xmlns:a16="http://schemas.microsoft.com/office/drawing/2014/main" val="793364181"/>
                    </a:ext>
                  </a:extLst>
                </a:gridCol>
                <a:gridCol w="378562">
                  <a:extLst>
                    <a:ext uri="{9D8B030D-6E8A-4147-A177-3AD203B41FA5}">
                      <a16:colId xmlns:a16="http://schemas.microsoft.com/office/drawing/2014/main" val="3446898561"/>
                    </a:ext>
                  </a:extLst>
                </a:gridCol>
                <a:gridCol w="378562">
                  <a:extLst>
                    <a:ext uri="{9D8B030D-6E8A-4147-A177-3AD203B41FA5}">
                      <a16:colId xmlns:a16="http://schemas.microsoft.com/office/drawing/2014/main" val="3552103715"/>
                    </a:ext>
                  </a:extLst>
                </a:gridCol>
                <a:gridCol w="378562">
                  <a:extLst>
                    <a:ext uri="{9D8B030D-6E8A-4147-A177-3AD203B41FA5}">
                      <a16:colId xmlns:a16="http://schemas.microsoft.com/office/drawing/2014/main" val="1366214541"/>
                    </a:ext>
                  </a:extLst>
                </a:gridCol>
                <a:gridCol w="378562">
                  <a:extLst>
                    <a:ext uri="{9D8B030D-6E8A-4147-A177-3AD203B41FA5}">
                      <a16:colId xmlns:a16="http://schemas.microsoft.com/office/drawing/2014/main" val="3299487385"/>
                    </a:ext>
                  </a:extLst>
                </a:gridCol>
                <a:gridCol w="378562">
                  <a:extLst>
                    <a:ext uri="{9D8B030D-6E8A-4147-A177-3AD203B41FA5}">
                      <a16:colId xmlns:a16="http://schemas.microsoft.com/office/drawing/2014/main" val="3458065963"/>
                    </a:ext>
                  </a:extLst>
                </a:gridCol>
                <a:gridCol w="346812">
                  <a:extLst>
                    <a:ext uri="{9D8B030D-6E8A-4147-A177-3AD203B41FA5}">
                      <a16:colId xmlns:a16="http://schemas.microsoft.com/office/drawing/2014/main" val="2582296998"/>
                    </a:ext>
                  </a:extLst>
                </a:gridCol>
                <a:gridCol w="346812">
                  <a:extLst>
                    <a:ext uri="{9D8B030D-6E8A-4147-A177-3AD203B41FA5}">
                      <a16:colId xmlns:a16="http://schemas.microsoft.com/office/drawing/2014/main" val="479679147"/>
                    </a:ext>
                  </a:extLst>
                </a:gridCol>
                <a:gridCol w="346812">
                  <a:extLst>
                    <a:ext uri="{9D8B030D-6E8A-4147-A177-3AD203B41FA5}">
                      <a16:colId xmlns:a16="http://schemas.microsoft.com/office/drawing/2014/main" val="1310671703"/>
                    </a:ext>
                  </a:extLst>
                </a:gridCol>
                <a:gridCol w="346812">
                  <a:extLst>
                    <a:ext uri="{9D8B030D-6E8A-4147-A177-3AD203B41FA5}">
                      <a16:colId xmlns:a16="http://schemas.microsoft.com/office/drawing/2014/main" val="2091890550"/>
                    </a:ext>
                  </a:extLst>
                </a:gridCol>
                <a:gridCol w="346812">
                  <a:extLst>
                    <a:ext uri="{9D8B030D-6E8A-4147-A177-3AD203B41FA5}">
                      <a16:colId xmlns:a16="http://schemas.microsoft.com/office/drawing/2014/main" val="4130634970"/>
                    </a:ext>
                  </a:extLst>
                </a:gridCol>
                <a:gridCol w="346812">
                  <a:extLst>
                    <a:ext uri="{9D8B030D-6E8A-4147-A177-3AD203B41FA5}">
                      <a16:colId xmlns:a16="http://schemas.microsoft.com/office/drawing/2014/main" val="3394421072"/>
                    </a:ext>
                  </a:extLst>
                </a:gridCol>
                <a:gridCol w="346812">
                  <a:extLst>
                    <a:ext uri="{9D8B030D-6E8A-4147-A177-3AD203B41FA5}">
                      <a16:colId xmlns:a16="http://schemas.microsoft.com/office/drawing/2014/main" val="2994437340"/>
                    </a:ext>
                  </a:extLst>
                </a:gridCol>
                <a:gridCol w="346812">
                  <a:extLst>
                    <a:ext uri="{9D8B030D-6E8A-4147-A177-3AD203B41FA5}">
                      <a16:colId xmlns:a16="http://schemas.microsoft.com/office/drawing/2014/main" val="683459374"/>
                    </a:ext>
                  </a:extLst>
                </a:gridCol>
                <a:gridCol w="346812">
                  <a:extLst>
                    <a:ext uri="{9D8B030D-6E8A-4147-A177-3AD203B41FA5}">
                      <a16:colId xmlns:a16="http://schemas.microsoft.com/office/drawing/2014/main" val="3678305480"/>
                    </a:ext>
                  </a:extLst>
                </a:gridCol>
                <a:gridCol w="346812">
                  <a:extLst>
                    <a:ext uri="{9D8B030D-6E8A-4147-A177-3AD203B41FA5}">
                      <a16:colId xmlns:a16="http://schemas.microsoft.com/office/drawing/2014/main" val="1577121170"/>
                    </a:ext>
                  </a:extLst>
                </a:gridCol>
                <a:gridCol w="346812">
                  <a:extLst>
                    <a:ext uri="{9D8B030D-6E8A-4147-A177-3AD203B41FA5}">
                      <a16:colId xmlns:a16="http://schemas.microsoft.com/office/drawing/2014/main" val="347170011"/>
                    </a:ext>
                  </a:extLst>
                </a:gridCol>
                <a:gridCol w="346812">
                  <a:extLst>
                    <a:ext uri="{9D8B030D-6E8A-4147-A177-3AD203B41FA5}">
                      <a16:colId xmlns:a16="http://schemas.microsoft.com/office/drawing/2014/main" val="1910345096"/>
                    </a:ext>
                  </a:extLst>
                </a:gridCol>
                <a:gridCol w="346812">
                  <a:extLst>
                    <a:ext uri="{9D8B030D-6E8A-4147-A177-3AD203B41FA5}">
                      <a16:colId xmlns:a16="http://schemas.microsoft.com/office/drawing/2014/main" val="789953528"/>
                    </a:ext>
                  </a:extLst>
                </a:gridCol>
                <a:gridCol w="346812">
                  <a:extLst>
                    <a:ext uri="{9D8B030D-6E8A-4147-A177-3AD203B41FA5}">
                      <a16:colId xmlns:a16="http://schemas.microsoft.com/office/drawing/2014/main" val="2539716567"/>
                    </a:ext>
                  </a:extLst>
                </a:gridCol>
                <a:gridCol w="346812">
                  <a:extLst>
                    <a:ext uri="{9D8B030D-6E8A-4147-A177-3AD203B41FA5}">
                      <a16:colId xmlns:a16="http://schemas.microsoft.com/office/drawing/2014/main" val="2880327326"/>
                    </a:ext>
                  </a:extLst>
                </a:gridCol>
                <a:gridCol w="346812">
                  <a:extLst>
                    <a:ext uri="{9D8B030D-6E8A-4147-A177-3AD203B41FA5}">
                      <a16:colId xmlns:a16="http://schemas.microsoft.com/office/drawing/2014/main" val="4258893190"/>
                    </a:ext>
                  </a:extLst>
                </a:gridCol>
                <a:gridCol w="353163">
                  <a:extLst>
                    <a:ext uri="{9D8B030D-6E8A-4147-A177-3AD203B41FA5}">
                      <a16:colId xmlns:a16="http://schemas.microsoft.com/office/drawing/2014/main" val="582279992"/>
                    </a:ext>
                  </a:extLst>
                </a:gridCol>
                <a:gridCol w="291250">
                  <a:extLst>
                    <a:ext uri="{9D8B030D-6E8A-4147-A177-3AD203B41FA5}">
                      <a16:colId xmlns:a16="http://schemas.microsoft.com/office/drawing/2014/main" val="986867365"/>
                    </a:ext>
                  </a:extLst>
                </a:gridCol>
              </a:tblGrid>
              <a:tr h="209709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Estados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20-mar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21-mar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22-mar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23-mar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24-mar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25-mar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26-mar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27-mar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28-mar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29-mar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30-mar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31-mar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01-abr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02-abr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03-abr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04-abr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05-abr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06-abr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07-abr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08-abr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09-abr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10-abr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11-abr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12-abr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13-abr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14-abr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15-abr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16-abr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5925" marR="5925" marT="59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1431571"/>
                  </a:ext>
                </a:extLst>
              </a:tr>
              <a:tr h="20970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Michoacán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3.3%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1073235"/>
                  </a:ext>
                </a:extLst>
              </a:tr>
              <a:tr h="20970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Morelos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1.4%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7997684"/>
                  </a:ext>
                </a:extLst>
              </a:tr>
              <a:tr h="20970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Nayarit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1.6%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7136826"/>
                  </a:ext>
                </a:extLst>
              </a:tr>
              <a:tr h="20970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Nuevo León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2.3%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3533365"/>
                  </a:ext>
                </a:extLst>
              </a:tr>
              <a:tr h="20970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Oaxaca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3.0%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0094225"/>
                  </a:ext>
                </a:extLst>
              </a:tr>
              <a:tr h="20970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Puebla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1,120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4.1%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9919056"/>
                  </a:ext>
                </a:extLst>
              </a:tr>
              <a:tr h="20970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Querétaro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2.3%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1712364"/>
                  </a:ext>
                </a:extLst>
              </a:tr>
              <a:tr h="20970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Quintana Roo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3.4%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8034452"/>
                  </a:ext>
                </a:extLst>
              </a:tr>
              <a:tr h="20970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Luis Potosí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2.9%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0878436"/>
                  </a:ext>
                </a:extLst>
              </a:tr>
              <a:tr h="20970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Sinaloa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1.6%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3968281"/>
                  </a:ext>
                </a:extLst>
              </a:tr>
              <a:tr h="20970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Sonora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1.0%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8842177"/>
                  </a:ext>
                </a:extLst>
              </a:tr>
              <a:tr h="20970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Tabasco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1.6%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470062"/>
                  </a:ext>
                </a:extLst>
              </a:tr>
              <a:tr h="20970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Tamaulipas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1.5%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985586"/>
                  </a:ext>
                </a:extLst>
              </a:tr>
              <a:tr h="20970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Tlaxcala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1.2%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6019631"/>
                  </a:ext>
                </a:extLst>
              </a:tr>
              <a:tr h="20970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Veracruz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2.4%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7122329"/>
                  </a:ext>
                </a:extLst>
              </a:tr>
              <a:tr h="20970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Yucatán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2.8%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8322855"/>
                  </a:ext>
                </a:extLst>
              </a:tr>
              <a:tr h="20970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Zacatecas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1.2%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1131366"/>
                  </a:ext>
                </a:extLst>
              </a:tr>
              <a:tr h="209709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de los Estados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9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2,016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9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9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9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9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9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9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1,066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9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9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9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9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9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1,171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9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1,417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9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1,815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9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9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9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9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9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9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9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9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9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9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9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1,113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9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9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9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9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20,727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9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92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549731"/>
                  </a:ext>
                </a:extLst>
              </a:tr>
              <a:tr h="209709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2,575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1,174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1,210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1,025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1,378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1,151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1,196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1,869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1,841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2,146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912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694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1,236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549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431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1,365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897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650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565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27,628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925" marR="5925" marT="59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143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14112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942109" y="1795688"/>
            <a:ext cx="1152698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MX" sz="5000" b="1" dirty="0">
                <a:solidFill>
                  <a:srgbClr val="B61ABA"/>
                </a:solidFill>
                <a:latin typeface="Open sans"/>
              </a:rPr>
              <a:t>Estadísticas sobre recursos de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MX" sz="5000" b="1" dirty="0">
                <a:solidFill>
                  <a:srgbClr val="B61ABA"/>
                </a:solidFill>
                <a:latin typeface="Open sans"/>
              </a:rPr>
              <a:t>revisión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MX" sz="5000" b="1" dirty="0">
                <a:solidFill>
                  <a:srgbClr val="B61ABA"/>
                </a:solidFill>
                <a:latin typeface="Open sans"/>
              </a:rPr>
              <a:t>Contingencia sanitaria COVID-19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MX" sz="5000" b="1" dirty="0">
                <a:solidFill>
                  <a:srgbClr val="B61ABA"/>
                </a:solidFill>
                <a:latin typeface="Open sans"/>
              </a:rPr>
              <a:t>(20 de marzo a 16 de abril)</a:t>
            </a:r>
          </a:p>
        </p:txBody>
      </p:sp>
    </p:spTree>
    <p:extLst>
      <p:ext uri="{BB962C8B-B14F-4D97-AF65-F5344CB8AC3E}">
        <p14:creationId xmlns:p14="http://schemas.microsoft.com/office/powerpoint/2010/main" val="23571709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uadroTexto 19"/>
          <p:cNvSpPr txBox="1"/>
          <p:nvPr/>
        </p:nvSpPr>
        <p:spPr>
          <a:xfrm>
            <a:off x="4222841" y="1026136"/>
            <a:ext cx="42330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u="sng" dirty="0">
                <a:latin typeface="Calibri" panose="020F0502020204030204" pitchFamily="34" charset="0"/>
                <a:cs typeface="Calibri" panose="020F0502020204030204" pitchFamily="34" charset="0"/>
              </a:rPr>
              <a:t>20 de marzo al 15 de abril  2020 : </a:t>
            </a:r>
          </a:p>
          <a:p>
            <a:pPr algn="ctr"/>
            <a:r>
              <a:rPr lang="es-MX" sz="1600" b="1" u="sng" dirty="0">
                <a:latin typeface="Calibri" panose="020F0502020204030204" pitchFamily="34" charset="0"/>
                <a:cs typeface="Calibri" panose="020F0502020204030204" pitchFamily="34" charset="0"/>
              </a:rPr>
              <a:t>1, 479 recursos de revisión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46376" y="557349"/>
            <a:ext cx="11521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b="1" dirty="0">
                <a:solidFill>
                  <a:srgbClr val="B61ABA"/>
                </a:solidFill>
              </a:rPr>
              <a:t>Comportamiento de los recursos de revisión interpuestos por día en la PNT</a:t>
            </a:r>
          </a:p>
        </p:txBody>
      </p:sp>
      <p:cxnSp>
        <p:nvCxnSpPr>
          <p:cNvPr id="22" name="Conector recto 21"/>
          <p:cNvCxnSpPr/>
          <p:nvPr/>
        </p:nvCxnSpPr>
        <p:spPr>
          <a:xfrm flipV="1">
            <a:off x="1230983" y="1251362"/>
            <a:ext cx="3600000" cy="13063"/>
          </a:xfrm>
          <a:prstGeom prst="line">
            <a:avLst/>
          </a:prstGeom>
          <a:ln w="31750">
            <a:solidFill>
              <a:srgbClr val="CC00CC"/>
            </a:solidFill>
            <a:prstDash val="solid"/>
            <a:round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36"/>
          <p:cNvCxnSpPr/>
          <p:nvPr/>
        </p:nvCxnSpPr>
        <p:spPr>
          <a:xfrm flipH="1">
            <a:off x="7847257" y="1264425"/>
            <a:ext cx="3600000" cy="4484"/>
          </a:xfrm>
          <a:prstGeom prst="line">
            <a:avLst/>
          </a:prstGeom>
          <a:ln w="31750">
            <a:solidFill>
              <a:srgbClr val="CC00CC"/>
            </a:solidFill>
            <a:prstDash val="solid"/>
            <a:round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Gráfico 14">
            <a:extLst>
              <a:ext uri="{FF2B5EF4-FFF2-40B4-BE49-F238E27FC236}">
                <a16:creationId xmlns:a16="http://schemas.microsoft.com/office/drawing/2014/main" id="{B44EBD95-9223-443E-BC2D-8D42875AF8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7377897"/>
              </p:ext>
            </p:extLst>
          </p:nvPr>
        </p:nvGraphicFramePr>
        <p:xfrm>
          <a:off x="868507" y="1524836"/>
          <a:ext cx="10578750" cy="4921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Conector recto 4"/>
          <p:cNvCxnSpPr>
            <a:endCxn id="8" idx="1"/>
          </p:cNvCxnSpPr>
          <p:nvPr/>
        </p:nvCxnSpPr>
        <p:spPr>
          <a:xfrm flipV="1">
            <a:off x="1399309" y="4197927"/>
            <a:ext cx="9445397" cy="2771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Globo: flecha izquierda 7"/>
          <p:cNvSpPr/>
          <p:nvPr/>
        </p:nvSpPr>
        <p:spPr>
          <a:xfrm>
            <a:off x="10844706" y="3793836"/>
            <a:ext cx="1347294" cy="808181"/>
          </a:xfrm>
          <a:prstGeom prst="leftArrowCallou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</a:rPr>
              <a:t>Promedio</a:t>
            </a:r>
          </a:p>
          <a:p>
            <a:pPr algn="ctr"/>
            <a:r>
              <a:rPr lang="es-MX" sz="1200" b="1" dirty="0">
                <a:solidFill>
                  <a:schemeClr val="tx1"/>
                </a:solidFill>
              </a:rPr>
              <a:t>55</a:t>
            </a:r>
          </a:p>
        </p:txBody>
      </p:sp>
    </p:spTree>
    <p:extLst>
      <p:ext uri="{BB962C8B-B14F-4D97-AF65-F5344CB8AC3E}">
        <p14:creationId xmlns:p14="http://schemas.microsoft.com/office/powerpoint/2010/main" val="38484957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0" y="428285"/>
            <a:ext cx="117419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>
                <a:solidFill>
                  <a:srgbClr val="B61ABA"/>
                </a:solidFill>
              </a:rPr>
              <a:t>Desglose por Entidad de los recursos de revisión interpuestos por día en la PNT correspondientes al periodo del 20 de marzo al 16 de abril del 2020.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B3E85976-27C2-4AF1-9508-4E3B05215E07}"/>
              </a:ext>
            </a:extLst>
          </p:cNvPr>
          <p:cNvSpPr/>
          <p:nvPr/>
        </p:nvSpPr>
        <p:spPr>
          <a:xfrm>
            <a:off x="7083780" y="6553274"/>
            <a:ext cx="5063196" cy="292388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/>
            <a:r>
              <a:rPr lang="es-MX" sz="1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Fecha de actualización: 14 de abril de 2020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55360"/>
              </p:ext>
            </p:extLst>
          </p:nvPr>
        </p:nvGraphicFramePr>
        <p:xfrm>
          <a:off x="0" y="1205495"/>
          <a:ext cx="12088905" cy="5155344"/>
        </p:xfrm>
        <a:graphic>
          <a:graphicData uri="http://schemas.openxmlformats.org/drawingml/2006/table">
            <a:tbl>
              <a:tblPr/>
              <a:tblGrid>
                <a:gridCol w="1294314">
                  <a:extLst>
                    <a:ext uri="{9D8B030D-6E8A-4147-A177-3AD203B41FA5}">
                      <a16:colId xmlns:a16="http://schemas.microsoft.com/office/drawing/2014/main" val="1548729430"/>
                    </a:ext>
                  </a:extLst>
                </a:gridCol>
                <a:gridCol w="393471">
                  <a:extLst>
                    <a:ext uri="{9D8B030D-6E8A-4147-A177-3AD203B41FA5}">
                      <a16:colId xmlns:a16="http://schemas.microsoft.com/office/drawing/2014/main" val="1052434936"/>
                    </a:ext>
                  </a:extLst>
                </a:gridCol>
                <a:gridCol w="393471">
                  <a:extLst>
                    <a:ext uri="{9D8B030D-6E8A-4147-A177-3AD203B41FA5}">
                      <a16:colId xmlns:a16="http://schemas.microsoft.com/office/drawing/2014/main" val="3250584100"/>
                    </a:ext>
                  </a:extLst>
                </a:gridCol>
                <a:gridCol w="393471">
                  <a:extLst>
                    <a:ext uri="{9D8B030D-6E8A-4147-A177-3AD203B41FA5}">
                      <a16:colId xmlns:a16="http://schemas.microsoft.com/office/drawing/2014/main" val="2361305534"/>
                    </a:ext>
                  </a:extLst>
                </a:gridCol>
                <a:gridCol w="393471">
                  <a:extLst>
                    <a:ext uri="{9D8B030D-6E8A-4147-A177-3AD203B41FA5}">
                      <a16:colId xmlns:a16="http://schemas.microsoft.com/office/drawing/2014/main" val="8353259"/>
                    </a:ext>
                  </a:extLst>
                </a:gridCol>
                <a:gridCol w="393471">
                  <a:extLst>
                    <a:ext uri="{9D8B030D-6E8A-4147-A177-3AD203B41FA5}">
                      <a16:colId xmlns:a16="http://schemas.microsoft.com/office/drawing/2014/main" val="3291048685"/>
                    </a:ext>
                  </a:extLst>
                </a:gridCol>
                <a:gridCol w="393471">
                  <a:extLst>
                    <a:ext uri="{9D8B030D-6E8A-4147-A177-3AD203B41FA5}">
                      <a16:colId xmlns:a16="http://schemas.microsoft.com/office/drawing/2014/main" val="3583494419"/>
                    </a:ext>
                  </a:extLst>
                </a:gridCol>
                <a:gridCol w="393471">
                  <a:extLst>
                    <a:ext uri="{9D8B030D-6E8A-4147-A177-3AD203B41FA5}">
                      <a16:colId xmlns:a16="http://schemas.microsoft.com/office/drawing/2014/main" val="3116501009"/>
                    </a:ext>
                  </a:extLst>
                </a:gridCol>
                <a:gridCol w="393471">
                  <a:extLst>
                    <a:ext uri="{9D8B030D-6E8A-4147-A177-3AD203B41FA5}">
                      <a16:colId xmlns:a16="http://schemas.microsoft.com/office/drawing/2014/main" val="1759149195"/>
                    </a:ext>
                  </a:extLst>
                </a:gridCol>
                <a:gridCol w="393471">
                  <a:extLst>
                    <a:ext uri="{9D8B030D-6E8A-4147-A177-3AD203B41FA5}">
                      <a16:colId xmlns:a16="http://schemas.microsoft.com/office/drawing/2014/main" val="3369673354"/>
                    </a:ext>
                  </a:extLst>
                </a:gridCol>
                <a:gridCol w="393471">
                  <a:extLst>
                    <a:ext uri="{9D8B030D-6E8A-4147-A177-3AD203B41FA5}">
                      <a16:colId xmlns:a16="http://schemas.microsoft.com/office/drawing/2014/main" val="1717674880"/>
                    </a:ext>
                  </a:extLst>
                </a:gridCol>
                <a:gridCol w="393471">
                  <a:extLst>
                    <a:ext uri="{9D8B030D-6E8A-4147-A177-3AD203B41FA5}">
                      <a16:colId xmlns:a16="http://schemas.microsoft.com/office/drawing/2014/main" val="184375666"/>
                    </a:ext>
                  </a:extLst>
                </a:gridCol>
                <a:gridCol w="393471">
                  <a:extLst>
                    <a:ext uri="{9D8B030D-6E8A-4147-A177-3AD203B41FA5}">
                      <a16:colId xmlns:a16="http://schemas.microsoft.com/office/drawing/2014/main" val="3306534055"/>
                    </a:ext>
                  </a:extLst>
                </a:gridCol>
                <a:gridCol w="362409">
                  <a:extLst>
                    <a:ext uri="{9D8B030D-6E8A-4147-A177-3AD203B41FA5}">
                      <a16:colId xmlns:a16="http://schemas.microsoft.com/office/drawing/2014/main" val="1676218099"/>
                    </a:ext>
                  </a:extLst>
                </a:gridCol>
                <a:gridCol w="362409">
                  <a:extLst>
                    <a:ext uri="{9D8B030D-6E8A-4147-A177-3AD203B41FA5}">
                      <a16:colId xmlns:a16="http://schemas.microsoft.com/office/drawing/2014/main" val="1605206305"/>
                    </a:ext>
                  </a:extLst>
                </a:gridCol>
                <a:gridCol w="362409">
                  <a:extLst>
                    <a:ext uri="{9D8B030D-6E8A-4147-A177-3AD203B41FA5}">
                      <a16:colId xmlns:a16="http://schemas.microsoft.com/office/drawing/2014/main" val="3250882403"/>
                    </a:ext>
                  </a:extLst>
                </a:gridCol>
                <a:gridCol w="362409">
                  <a:extLst>
                    <a:ext uri="{9D8B030D-6E8A-4147-A177-3AD203B41FA5}">
                      <a16:colId xmlns:a16="http://schemas.microsoft.com/office/drawing/2014/main" val="407348224"/>
                    </a:ext>
                  </a:extLst>
                </a:gridCol>
                <a:gridCol w="362409">
                  <a:extLst>
                    <a:ext uri="{9D8B030D-6E8A-4147-A177-3AD203B41FA5}">
                      <a16:colId xmlns:a16="http://schemas.microsoft.com/office/drawing/2014/main" val="4097959203"/>
                    </a:ext>
                  </a:extLst>
                </a:gridCol>
                <a:gridCol w="362409">
                  <a:extLst>
                    <a:ext uri="{9D8B030D-6E8A-4147-A177-3AD203B41FA5}">
                      <a16:colId xmlns:a16="http://schemas.microsoft.com/office/drawing/2014/main" val="2478038046"/>
                    </a:ext>
                  </a:extLst>
                </a:gridCol>
                <a:gridCol w="362409">
                  <a:extLst>
                    <a:ext uri="{9D8B030D-6E8A-4147-A177-3AD203B41FA5}">
                      <a16:colId xmlns:a16="http://schemas.microsoft.com/office/drawing/2014/main" val="439260705"/>
                    </a:ext>
                  </a:extLst>
                </a:gridCol>
                <a:gridCol w="362409">
                  <a:extLst>
                    <a:ext uri="{9D8B030D-6E8A-4147-A177-3AD203B41FA5}">
                      <a16:colId xmlns:a16="http://schemas.microsoft.com/office/drawing/2014/main" val="1316216367"/>
                    </a:ext>
                  </a:extLst>
                </a:gridCol>
                <a:gridCol w="362409">
                  <a:extLst>
                    <a:ext uri="{9D8B030D-6E8A-4147-A177-3AD203B41FA5}">
                      <a16:colId xmlns:a16="http://schemas.microsoft.com/office/drawing/2014/main" val="3051580183"/>
                    </a:ext>
                  </a:extLst>
                </a:gridCol>
                <a:gridCol w="362409">
                  <a:extLst>
                    <a:ext uri="{9D8B030D-6E8A-4147-A177-3AD203B41FA5}">
                      <a16:colId xmlns:a16="http://schemas.microsoft.com/office/drawing/2014/main" val="4129563728"/>
                    </a:ext>
                  </a:extLst>
                </a:gridCol>
                <a:gridCol w="362409">
                  <a:extLst>
                    <a:ext uri="{9D8B030D-6E8A-4147-A177-3AD203B41FA5}">
                      <a16:colId xmlns:a16="http://schemas.microsoft.com/office/drawing/2014/main" val="1090702169"/>
                    </a:ext>
                  </a:extLst>
                </a:gridCol>
                <a:gridCol w="362409">
                  <a:extLst>
                    <a:ext uri="{9D8B030D-6E8A-4147-A177-3AD203B41FA5}">
                      <a16:colId xmlns:a16="http://schemas.microsoft.com/office/drawing/2014/main" val="2104825992"/>
                    </a:ext>
                  </a:extLst>
                </a:gridCol>
                <a:gridCol w="362409">
                  <a:extLst>
                    <a:ext uri="{9D8B030D-6E8A-4147-A177-3AD203B41FA5}">
                      <a16:colId xmlns:a16="http://schemas.microsoft.com/office/drawing/2014/main" val="3996396376"/>
                    </a:ext>
                  </a:extLst>
                </a:gridCol>
                <a:gridCol w="362409">
                  <a:extLst>
                    <a:ext uri="{9D8B030D-6E8A-4147-A177-3AD203B41FA5}">
                      <a16:colId xmlns:a16="http://schemas.microsoft.com/office/drawing/2014/main" val="3476702920"/>
                    </a:ext>
                  </a:extLst>
                </a:gridCol>
                <a:gridCol w="362409">
                  <a:extLst>
                    <a:ext uri="{9D8B030D-6E8A-4147-A177-3AD203B41FA5}">
                      <a16:colId xmlns:a16="http://schemas.microsoft.com/office/drawing/2014/main" val="3670958426"/>
                    </a:ext>
                  </a:extLst>
                </a:gridCol>
                <a:gridCol w="302870">
                  <a:extLst>
                    <a:ext uri="{9D8B030D-6E8A-4147-A177-3AD203B41FA5}">
                      <a16:colId xmlns:a16="http://schemas.microsoft.com/office/drawing/2014/main" val="3159790841"/>
                    </a:ext>
                  </a:extLst>
                </a:gridCol>
                <a:gridCol w="333934">
                  <a:extLst>
                    <a:ext uri="{9D8B030D-6E8A-4147-A177-3AD203B41FA5}">
                      <a16:colId xmlns:a16="http://schemas.microsoft.com/office/drawing/2014/main" val="767636747"/>
                    </a:ext>
                  </a:extLst>
                </a:gridCol>
              </a:tblGrid>
              <a:tr h="12087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Entidad federativa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20-mar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21-mar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22-mar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23-mar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24-mar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25-mar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26-mar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27-mar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28-mar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29-mar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30-mar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31-mar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01-abr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02-abr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03-abr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04-abr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05-abr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06-abr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07-abr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08-abr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09-abr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10-abr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11-abr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12-abr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13-abr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14-abr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15-abr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2692279"/>
                  </a:ext>
                </a:extLst>
              </a:tr>
              <a:tr h="120870"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Aguascalientes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2.1%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6952223"/>
                  </a:ext>
                </a:extLst>
              </a:tr>
              <a:tr h="120870"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Baja California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1.5%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9190215"/>
                  </a:ext>
                </a:extLst>
              </a:tr>
              <a:tr h="120870"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Baja California Sur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0.3%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649930"/>
                  </a:ext>
                </a:extLst>
              </a:tr>
              <a:tr h="120870"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Campeche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1.1%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475019"/>
                  </a:ext>
                </a:extLst>
              </a:tr>
              <a:tr h="120870"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Chiapas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1.1%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3709260"/>
                  </a:ext>
                </a:extLst>
              </a:tr>
              <a:tr h="120870"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Chihuahua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0.7%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7575666"/>
                  </a:ext>
                </a:extLst>
              </a:tr>
              <a:tr h="120870"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Ciudad de México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8.7%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371820"/>
                  </a:ext>
                </a:extLst>
              </a:tr>
              <a:tr h="120870"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Coahuila de Zaragoza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1.5%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2858229"/>
                  </a:ext>
                </a:extLst>
              </a:tr>
              <a:tr h="120870"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Colima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0.5%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9161227"/>
                  </a:ext>
                </a:extLst>
              </a:tr>
              <a:tr h="120870"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Durango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2.0%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8765990"/>
                  </a:ext>
                </a:extLst>
              </a:tr>
              <a:tr h="120870"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Guanajuato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2.6%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7817462"/>
                  </a:ext>
                </a:extLst>
              </a:tr>
              <a:tr h="120870"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Guerrero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0.7%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6909701"/>
                  </a:ext>
                </a:extLst>
              </a:tr>
              <a:tr h="120870"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Hidalgo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2.0%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0403521"/>
                  </a:ext>
                </a:extLst>
              </a:tr>
              <a:tr h="120870"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Jalisco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1.8%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6484448"/>
                  </a:ext>
                </a:extLst>
              </a:tr>
              <a:tr h="120870"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México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025786"/>
                  </a:ext>
                </a:extLst>
              </a:tr>
              <a:tr h="120870"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Michoacán de Ocampo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4.1%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3353278"/>
                  </a:ext>
                </a:extLst>
              </a:tr>
              <a:tr h="120870"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Morelos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1.6%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475020"/>
                  </a:ext>
                </a:extLst>
              </a:tr>
              <a:tr h="120870"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Nayarit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0.6%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8203582"/>
                  </a:ext>
                </a:extLst>
              </a:tr>
              <a:tr h="120870"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Nuevo León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4.3%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419335"/>
                  </a:ext>
                </a:extLst>
              </a:tr>
              <a:tr h="120870"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Oaxaca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0.6%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5017718"/>
                  </a:ext>
                </a:extLst>
              </a:tr>
              <a:tr h="120870"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Puebla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1.8%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02171"/>
                  </a:ext>
                </a:extLst>
              </a:tr>
              <a:tr h="120870"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Querétaro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1.6%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0614032"/>
                  </a:ext>
                </a:extLst>
              </a:tr>
              <a:tr h="120870"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Quintana Roo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1.8%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7165593"/>
                  </a:ext>
                </a:extLst>
              </a:tr>
              <a:tr h="120870"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Luis Potosí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15.6%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4097760"/>
                  </a:ext>
                </a:extLst>
              </a:tr>
              <a:tr h="120870"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Sinaloa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3.9%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375689"/>
                  </a:ext>
                </a:extLst>
              </a:tr>
              <a:tr h="120870"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Sonora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0.6%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7311037"/>
                  </a:ext>
                </a:extLst>
              </a:tr>
              <a:tr h="120870"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Tabasco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0.6%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2668052"/>
                  </a:ext>
                </a:extLst>
              </a:tr>
              <a:tr h="120870"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Tamaulipas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1.4%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7081691"/>
                  </a:ext>
                </a:extLst>
              </a:tr>
              <a:tr h="120870"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Tlaxcala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0.9%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9157772"/>
                  </a:ext>
                </a:extLst>
              </a:tr>
              <a:tr h="120870"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Veracruz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0.2%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6442615"/>
                  </a:ext>
                </a:extLst>
              </a:tr>
              <a:tr h="120870"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Yucatán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1.9%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3633966"/>
                  </a:ext>
                </a:extLst>
              </a:tr>
              <a:tr h="120870"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Zacatecas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0.3%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8867692"/>
                  </a:ext>
                </a:extLst>
              </a:tr>
              <a:tr h="12087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Estados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1,009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68%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731204"/>
                  </a:ext>
                </a:extLst>
              </a:tr>
              <a:tr h="120870"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Federación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31.8%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456858"/>
                  </a:ext>
                </a:extLst>
              </a:tr>
              <a:tr h="12087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1,479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77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43219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6253" y="792217"/>
            <a:ext cx="1172094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>
                <a:solidFill>
                  <a:srgbClr val="7030A0"/>
                </a:solidFill>
              </a:rPr>
              <a:t>Los accesos a la PNT  del 20 de marzo al 16 de abril del 2020 ascienden a 662,447 mismos, que han sido por distintas vías, siendo las cinco más importantes: </a:t>
            </a:r>
          </a:p>
          <a:p>
            <a:endParaRPr lang="es-MX" sz="2400" dirty="0">
              <a:solidFill>
                <a:srgbClr val="7030A0"/>
              </a:solidFill>
            </a:endParaRPr>
          </a:p>
          <a:p>
            <a:pPr marL="1441450" indent="-342900">
              <a:lnSpc>
                <a:spcPct val="150000"/>
              </a:lnSpc>
              <a:buFont typeface="+mj-lt"/>
              <a:buAutoNum type="arabicPeriod"/>
            </a:pPr>
            <a:r>
              <a:rPr lang="es-MX" sz="2400" dirty="0">
                <a:solidFill>
                  <a:srgbClr val="7030A0"/>
                </a:solidFill>
              </a:rPr>
              <a:t>Google con </a:t>
            </a:r>
            <a:r>
              <a:rPr lang="es-MX" sz="2400" b="1" dirty="0">
                <a:solidFill>
                  <a:srgbClr val="7030A0"/>
                </a:solidFill>
              </a:rPr>
              <a:t>315, 859 </a:t>
            </a:r>
            <a:r>
              <a:rPr lang="es-MX" sz="2400" dirty="0">
                <a:solidFill>
                  <a:srgbClr val="7030A0"/>
                </a:solidFill>
              </a:rPr>
              <a:t>accesos que representan el </a:t>
            </a:r>
            <a:r>
              <a:rPr lang="es-MX" sz="2400" b="1" dirty="0">
                <a:solidFill>
                  <a:srgbClr val="7030A0"/>
                </a:solidFill>
              </a:rPr>
              <a:t>47.6%</a:t>
            </a:r>
            <a:r>
              <a:rPr lang="es-MX" sz="2400" dirty="0">
                <a:solidFill>
                  <a:srgbClr val="7030A0"/>
                </a:solidFill>
              </a:rPr>
              <a:t> del total;</a:t>
            </a:r>
          </a:p>
          <a:p>
            <a:pPr marL="1441450" indent="-342900">
              <a:lnSpc>
                <a:spcPct val="150000"/>
              </a:lnSpc>
              <a:buFont typeface="+mj-lt"/>
              <a:buAutoNum type="arabicPeriod"/>
            </a:pPr>
            <a:r>
              <a:rPr lang="es-MX" sz="2400" dirty="0">
                <a:solidFill>
                  <a:srgbClr val="7030A0"/>
                </a:solidFill>
              </a:rPr>
              <a:t>Directamente por la PNT con </a:t>
            </a:r>
            <a:r>
              <a:rPr lang="es-MX" sz="2400" b="1" dirty="0">
                <a:solidFill>
                  <a:srgbClr val="7030A0"/>
                </a:solidFill>
              </a:rPr>
              <a:t>230, 116 </a:t>
            </a:r>
            <a:r>
              <a:rPr lang="es-MX" sz="2400" dirty="0">
                <a:solidFill>
                  <a:srgbClr val="7030A0"/>
                </a:solidFill>
              </a:rPr>
              <a:t>accesos con un </a:t>
            </a:r>
            <a:r>
              <a:rPr lang="es-MX" sz="2400" b="1" dirty="0">
                <a:solidFill>
                  <a:srgbClr val="7030A0"/>
                </a:solidFill>
              </a:rPr>
              <a:t>34.7%</a:t>
            </a:r>
            <a:r>
              <a:rPr lang="es-MX" sz="2400" dirty="0">
                <a:solidFill>
                  <a:srgbClr val="7030A0"/>
                </a:solidFill>
              </a:rPr>
              <a:t>;</a:t>
            </a:r>
          </a:p>
          <a:p>
            <a:pPr marL="1441450" indent="-342900">
              <a:lnSpc>
                <a:spcPct val="150000"/>
              </a:lnSpc>
              <a:buFont typeface="+mj-lt"/>
              <a:buAutoNum type="arabicPeriod"/>
            </a:pPr>
            <a:r>
              <a:rPr lang="es-MX" sz="2400" dirty="0">
                <a:solidFill>
                  <a:srgbClr val="7030A0"/>
                </a:solidFill>
              </a:rPr>
              <a:t>Por el portal del INAI con </a:t>
            </a:r>
            <a:r>
              <a:rPr lang="es-MX" sz="2400" b="1" dirty="0">
                <a:solidFill>
                  <a:srgbClr val="7030A0"/>
                </a:solidFill>
              </a:rPr>
              <a:t>41, 156 </a:t>
            </a:r>
            <a:r>
              <a:rPr lang="es-MX" sz="2400" dirty="0">
                <a:solidFill>
                  <a:srgbClr val="7030A0"/>
                </a:solidFill>
              </a:rPr>
              <a:t>accesos con </a:t>
            </a:r>
            <a:r>
              <a:rPr lang="es-MX" sz="2400" b="1" dirty="0">
                <a:solidFill>
                  <a:srgbClr val="7030A0"/>
                </a:solidFill>
              </a:rPr>
              <a:t>6.21%</a:t>
            </a:r>
            <a:r>
              <a:rPr lang="es-MX" sz="2400" dirty="0">
                <a:solidFill>
                  <a:srgbClr val="7030A0"/>
                </a:solidFill>
              </a:rPr>
              <a:t>;</a:t>
            </a:r>
          </a:p>
          <a:p>
            <a:pPr marL="1441450" indent="-342900">
              <a:lnSpc>
                <a:spcPct val="150000"/>
              </a:lnSpc>
              <a:buFont typeface="+mj-lt"/>
              <a:buAutoNum type="arabicPeriod"/>
            </a:pPr>
            <a:r>
              <a:rPr lang="es-MX" sz="2400" dirty="0">
                <a:solidFill>
                  <a:srgbClr val="7030A0"/>
                </a:solidFill>
              </a:rPr>
              <a:t>Por el navegador Bing con </a:t>
            </a:r>
            <a:r>
              <a:rPr lang="es-MX" sz="2400" b="1" dirty="0">
                <a:solidFill>
                  <a:srgbClr val="7030A0"/>
                </a:solidFill>
              </a:rPr>
              <a:t>11, 215</a:t>
            </a:r>
            <a:r>
              <a:rPr lang="es-MX" sz="2400" dirty="0">
                <a:solidFill>
                  <a:srgbClr val="7030A0"/>
                </a:solidFill>
              </a:rPr>
              <a:t> accesos;</a:t>
            </a:r>
          </a:p>
          <a:p>
            <a:pPr marL="1441450" indent="-342900">
              <a:lnSpc>
                <a:spcPct val="150000"/>
              </a:lnSpc>
              <a:buFont typeface="+mj-lt"/>
              <a:buAutoNum type="arabicPeriod"/>
            </a:pPr>
            <a:r>
              <a:rPr lang="es-MX" sz="2400" dirty="0">
                <a:solidFill>
                  <a:srgbClr val="7030A0"/>
                </a:solidFill>
              </a:rPr>
              <a:t>A través del portal del </a:t>
            </a:r>
            <a:r>
              <a:rPr lang="es-MX" sz="2400" dirty="0" err="1">
                <a:solidFill>
                  <a:srgbClr val="7030A0"/>
                </a:solidFill>
              </a:rPr>
              <a:t>infodf</a:t>
            </a:r>
            <a:r>
              <a:rPr lang="es-MX" sz="2400" dirty="0">
                <a:solidFill>
                  <a:srgbClr val="7030A0"/>
                </a:solidFill>
              </a:rPr>
              <a:t> (CDMX) con </a:t>
            </a:r>
            <a:r>
              <a:rPr lang="es-MX" sz="2400" b="1" dirty="0">
                <a:solidFill>
                  <a:srgbClr val="7030A0"/>
                </a:solidFill>
              </a:rPr>
              <a:t>5,476</a:t>
            </a:r>
            <a:r>
              <a:rPr lang="es-MX" sz="2400" dirty="0">
                <a:solidFill>
                  <a:srgbClr val="7030A0"/>
                </a:solidFill>
              </a:rPr>
              <a:t> accesos;</a:t>
            </a:r>
          </a:p>
          <a:p>
            <a:pPr marL="342900" indent="-342900">
              <a:buFont typeface="+mj-lt"/>
              <a:buAutoNum type="arabicPeriod"/>
            </a:pPr>
            <a:endParaRPr lang="es-MX" sz="2400" dirty="0">
              <a:solidFill>
                <a:srgbClr val="7030A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s-MX" sz="2400" dirty="0">
              <a:solidFill>
                <a:srgbClr val="7030A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s-MX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1680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249381" y="526473"/>
            <a:ext cx="117209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>
                <a:solidFill>
                  <a:srgbClr val="D60093"/>
                </a:solidFill>
              </a:rPr>
              <a:t>Desglose de los 32  fuentes electrónicas por las que se accede a la PNT durante el periodo correspondiente de 20 de marzo al 16 de abril de 2020.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976652"/>
              </p:ext>
            </p:extLst>
          </p:nvPr>
        </p:nvGraphicFramePr>
        <p:xfrm>
          <a:off x="1925781" y="1234357"/>
          <a:ext cx="8977745" cy="4972483"/>
        </p:xfrm>
        <a:graphic>
          <a:graphicData uri="http://schemas.openxmlformats.org/drawingml/2006/table">
            <a:tbl>
              <a:tblPr/>
              <a:tblGrid>
                <a:gridCol w="1339962">
                  <a:extLst>
                    <a:ext uri="{9D8B030D-6E8A-4147-A177-3AD203B41FA5}">
                      <a16:colId xmlns:a16="http://schemas.microsoft.com/office/drawing/2014/main" val="762824851"/>
                    </a:ext>
                  </a:extLst>
                </a:gridCol>
                <a:gridCol w="4243213">
                  <a:extLst>
                    <a:ext uri="{9D8B030D-6E8A-4147-A177-3AD203B41FA5}">
                      <a16:colId xmlns:a16="http://schemas.microsoft.com/office/drawing/2014/main" val="2305676883"/>
                    </a:ext>
                  </a:extLst>
                </a:gridCol>
                <a:gridCol w="2143939">
                  <a:extLst>
                    <a:ext uri="{9D8B030D-6E8A-4147-A177-3AD203B41FA5}">
                      <a16:colId xmlns:a16="http://schemas.microsoft.com/office/drawing/2014/main" val="1929765269"/>
                    </a:ext>
                  </a:extLst>
                </a:gridCol>
                <a:gridCol w="1250631">
                  <a:extLst>
                    <a:ext uri="{9D8B030D-6E8A-4147-A177-3AD203B41FA5}">
                      <a16:colId xmlns:a16="http://schemas.microsoft.com/office/drawing/2014/main" val="364160403"/>
                    </a:ext>
                  </a:extLst>
                </a:gridCol>
              </a:tblGrid>
              <a:tr h="292499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Fuente electrónica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Número de accesos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Porcentaje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657097"/>
                  </a:ext>
                </a:extLst>
              </a:tr>
              <a:tr h="292499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s-MX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google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315,859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47.68%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4856546"/>
                  </a:ext>
                </a:extLst>
              </a:tr>
              <a:tr h="292499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s-MX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plataformadetransparencia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230,116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3196812"/>
                  </a:ext>
                </a:extLst>
              </a:tr>
              <a:tr h="292499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s-MX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inai (FED)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5219614"/>
                  </a:ext>
                </a:extLst>
              </a:tr>
              <a:tr h="292499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s-MX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bing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7138921"/>
                  </a:ext>
                </a:extLst>
              </a:tr>
              <a:tr h="292499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s-MX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infodf (CDMX)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6656304"/>
                  </a:ext>
                </a:extLst>
              </a:tr>
              <a:tr h="292499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s-MX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google.android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0650342"/>
                  </a:ext>
                </a:extLst>
              </a:tr>
              <a:tr h="292499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s-MX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yahoo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9789021"/>
                  </a:ext>
                </a:extLst>
              </a:tr>
              <a:tr h="292499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s-MX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itaih (HGO)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060049"/>
                  </a:ext>
                </a:extLst>
              </a:tr>
              <a:tr h="292499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es-MX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itaipue (PUE)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372609"/>
                  </a:ext>
                </a:extLst>
              </a:tr>
              <a:tr h="292499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s-MX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gob.mx/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1673960"/>
                  </a:ext>
                </a:extLst>
              </a:tr>
              <a:tr h="292499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es-MX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transparenciabc.gob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1577446"/>
                  </a:ext>
                </a:extLst>
              </a:tr>
              <a:tr h="292499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s-MX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consultapublicamx.inai.org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9207671"/>
                  </a:ext>
                </a:extLst>
              </a:tr>
              <a:tr h="292499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lang="es-MX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yucatan.gob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0432624"/>
                  </a:ext>
                </a:extLst>
              </a:tr>
              <a:tr h="292499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es-MX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itaipbc (BC)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9364925"/>
                  </a:ext>
                </a:extLst>
              </a:tr>
              <a:tr h="292499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s-MX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ivai (VER)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9116387"/>
                  </a:ext>
                </a:extLst>
              </a:tr>
              <a:tr h="292499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es-MX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inaipyucatan (YUC)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35740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1325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áfico 5"/>
          <p:cNvGraphicFramePr/>
          <p:nvPr>
            <p:extLst>
              <p:ext uri="{D42A27DB-BD31-4B8C-83A1-F6EECF244321}">
                <p14:modId xmlns:p14="http://schemas.microsoft.com/office/powerpoint/2010/main" val="3394874600"/>
              </p:ext>
            </p:extLst>
          </p:nvPr>
        </p:nvGraphicFramePr>
        <p:xfrm>
          <a:off x="1920238" y="2835935"/>
          <a:ext cx="8385464" cy="31860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" name="Grupo 1"/>
          <p:cNvGrpSpPr/>
          <p:nvPr/>
        </p:nvGrpSpPr>
        <p:grpSpPr>
          <a:xfrm>
            <a:off x="3631754" y="3367945"/>
            <a:ext cx="778611" cy="681946"/>
            <a:chOff x="3274116" y="4499732"/>
            <a:chExt cx="778611" cy="681946"/>
          </a:xfrm>
        </p:grpSpPr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CBFDB505-6AC9-4256-9EAE-8FA223D6BEA8}"/>
                </a:ext>
              </a:extLst>
            </p:cNvPr>
            <p:cNvSpPr txBox="1"/>
            <p:nvPr/>
          </p:nvSpPr>
          <p:spPr>
            <a:xfrm>
              <a:off x="3274116" y="4904679"/>
              <a:ext cx="7786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>
                  <a:solidFill>
                    <a:srgbClr val="B61ABA"/>
                  </a:solidFill>
                </a:rPr>
                <a:t>0.61%</a:t>
              </a:r>
              <a:endParaRPr lang="es-MX" sz="1200" dirty="0"/>
            </a:p>
          </p:txBody>
        </p:sp>
        <p:sp>
          <p:nvSpPr>
            <p:cNvPr id="12" name="Flecha: hacia abajo 5">
              <a:extLst>
                <a:ext uri="{FF2B5EF4-FFF2-40B4-BE49-F238E27FC236}">
                  <a16:creationId xmlns:a16="http://schemas.microsoft.com/office/drawing/2014/main" id="{AC9BC5E3-DBBC-444D-8E80-1F4B577ECD19}"/>
                </a:ext>
              </a:extLst>
            </p:cNvPr>
            <p:cNvSpPr/>
            <p:nvPr/>
          </p:nvSpPr>
          <p:spPr>
            <a:xfrm rot="19102539">
              <a:off x="3477177" y="4499732"/>
              <a:ext cx="360000" cy="3600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3" name="Flecha derecha 12"/>
            <p:cNvSpPr/>
            <p:nvPr/>
          </p:nvSpPr>
          <p:spPr>
            <a:xfrm rot="19102539">
              <a:off x="3574157" y="4583581"/>
              <a:ext cx="180000" cy="180000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</p:grpSp>
      <p:sp>
        <p:nvSpPr>
          <p:cNvPr id="21" name="CuadroTexto 20"/>
          <p:cNvSpPr txBox="1"/>
          <p:nvPr/>
        </p:nvSpPr>
        <p:spPr>
          <a:xfrm>
            <a:off x="352697" y="808989"/>
            <a:ext cx="11521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b="1" dirty="0">
                <a:solidFill>
                  <a:srgbClr val="B61ABA"/>
                </a:solidFill>
              </a:rPr>
              <a:t>Total de solicitudes de información registradas por mes en la Plataforma Nacional de Transparencia (PNT)</a:t>
            </a:r>
          </a:p>
        </p:txBody>
      </p:sp>
      <p:sp>
        <p:nvSpPr>
          <p:cNvPr id="32" name="CuadroTexto 31"/>
          <p:cNvSpPr txBox="1"/>
          <p:nvPr/>
        </p:nvSpPr>
        <p:spPr>
          <a:xfrm>
            <a:off x="4460640" y="1653447"/>
            <a:ext cx="33049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u="sng" dirty="0">
                <a:latin typeface="Calibri" panose="020F0502020204030204" pitchFamily="34" charset="0"/>
                <a:cs typeface="Calibri" panose="020F0502020204030204" pitchFamily="34" charset="0"/>
              </a:rPr>
              <a:t>enero al 16 de abril  2020: 171,888</a:t>
            </a:r>
          </a:p>
          <a:p>
            <a:pPr algn="ctr"/>
            <a:r>
              <a:rPr lang="es-MX" sz="1600" b="1" u="sng" dirty="0">
                <a:latin typeface="Calibri" panose="020F0502020204030204" pitchFamily="34" charset="0"/>
                <a:cs typeface="Calibri" panose="020F0502020204030204" pitchFamily="34" charset="0"/>
              </a:rPr>
              <a:t> solicitudes</a:t>
            </a:r>
          </a:p>
        </p:txBody>
      </p:sp>
      <p:cxnSp>
        <p:nvCxnSpPr>
          <p:cNvPr id="20" name="Conector recto 19"/>
          <p:cNvCxnSpPr/>
          <p:nvPr/>
        </p:nvCxnSpPr>
        <p:spPr>
          <a:xfrm flipV="1">
            <a:off x="2044761" y="2581367"/>
            <a:ext cx="3600000" cy="13063"/>
          </a:xfrm>
          <a:prstGeom prst="line">
            <a:avLst/>
          </a:prstGeom>
          <a:ln w="31750">
            <a:solidFill>
              <a:srgbClr val="800080"/>
            </a:solidFill>
            <a:prstDash val="solid"/>
            <a:round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 flipH="1">
            <a:off x="6544929" y="2586279"/>
            <a:ext cx="3600000" cy="4484"/>
          </a:xfrm>
          <a:prstGeom prst="line">
            <a:avLst/>
          </a:prstGeom>
          <a:ln w="31750">
            <a:solidFill>
              <a:srgbClr val="800080"/>
            </a:solidFill>
            <a:prstDash val="solid"/>
            <a:round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o 2"/>
          <p:cNvGrpSpPr/>
          <p:nvPr/>
        </p:nvGrpSpPr>
        <p:grpSpPr>
          <a:xfrm>
            <a:off x="5886349" y="2854732"/>
            <a:ext cx="778611" cy="814121"/>
            <a:chOff x="4912515" y="3876042"/>
            <a:chExt cx="778611" cy="814121"/>
          </a:xfrm>
        </p:grpSpPr>
        <p:sp>
          <p:nvSpPr>
            <p:cNvPr id="15" name="Flecha: hacia abajo 5">
              <a:extLst>
                <a:ext uri="{FF2B5EF4-FFF2-40B4-BE49-F238E27FC236}">
                  <a16:creationId xmlns:a16="http://schemas.microsoft.com/office/drawing/2014/main" id="{AC9BC5E3-DBBC-444D-8E80-1F4B577ECD19}"/>
                </a:ext>
              </a:extLst>
            </p:cNvPr>
            <p:cNvSpPr/>
            <p:nvPr/>
          </p:nvSpPr>
          <p:spPr>
            <a:xfrm rot="19102539">
              <a:off x="5114841" y="3876042"/>
              <a:ext cx="360000" cy="3600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6" name="Flecha derecha 15"/>
            <p:cNvSpPr/>
            <p:nvPr/>
          </p:nvSpPr>
          <p:spPr>
            <a:xfrm rot="19102539">
              <a:off x="5211821" y="3959891"/>
              <a:ext cx="180000" cy="180000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6" name="CuadroTexto 25"/>
            <p:cNvSpPr txBox="1"/>
            <p:nvPr/>
          </p:nvSpPr>
          <p:spPr>
            <a:xfrm>
              <a:off x="4912515" y="4413164"/>
              <a:ext cx="7786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>
                  <a:solidFill>
                    <a:srgbClr val="B61ABA"/>
                  </a:solidFill>
                </a:rPr>
                <a:t>9.2%</a:t>
              </a:r>
              <a:endParaRPr lang="es-MX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755356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213074"/>
              </p:ext>
            </p:extLst>
          </p:nvPr>
        </p:nvGraphicFramePr>
        <p:xfrm>
          <a:off x="900545" y="1094508"/>
          <a:ext cx="10002981" cy="5029200"/>
        </p:xfrm>
        <a:graphic>
          <a:graphicData uri="http://schemas.openxmlformats.org/drawingml/2006/table">
            <a:tbl>
              <a:tblPr/>
              <a:tblGrid>
                <a:gridCol w="1492982">
                  <a:extLst>
                    <a:ext uri="{9D8B030D-6E8A-4147-A177-3AD203B41FA5}">
                      <a16:colId xmlns:a16="http://schemas.microsoft.com/office/drawing/2014/main" val="2838349445"/>
                    </a:ext>
                  </a:extLst>
                </a:gridCol>
                <a:gridCol w="4727777">
                  <a:extLst>
                    <a:ext uri="{9D8B030D-6E8A-4147-A177-3AD203B41FA5}">
                      <a16:colId xmlns:a16="http://schemas.microsoft.com/office/drawing/2014/main" val="1995168479"/>
                    </a:ext>
                  </a:extLst>
                </a:gridCol>
                <a:gridCol w="2388772">
                  <a:extLst>
                    <a:ext uri="{9D8B030D-6E8A-4147-A177-3AD203B41FA5}">
                      <a16:colId xmlns:a16="http://schemas.microsoft.com/office/drawing/2014/main" val="4096937997"/>
                    </a:ext>
                  </a:extLst>
                </a:gridCol>
                <a:gridCol w="1393450">
                  <a:extLst>
                    <a:ext uri="{9D8B030D-6E8A-4147-A177-3AD203B41FA5}">
                      <a16:colId xmlns:a16="http://schemas.microsoft.com/office/drawing/2014/main" val="63857254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Fuente electrónica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Número de accesos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Porcentaje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185718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endParaRPr lang="es-MX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nl.gob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7717627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  <a:endParaRPr lang="es-MX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portal.transparenciachiapas.org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3196036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  <a:endParaRPr lang="es-MX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issste.gob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443107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s-MX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ask.com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715014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</a:t>
                      </a:r>
                      <a:endParaRPr lang="es-MX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facebook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599198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</a:t>
                      </a:r>
                      <a:endParaRPr lang="es-MX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puebla.gob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6992675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</a:t>
                      </a:r>
                      <a:endParaRPr lang="es-MX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transparencia.sonora.gob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9710199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</a:t>
                      </a:r>
                      <a:endParaRPr lang="es-MX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pot.diputados.gob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474861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</a:t>
                      </a:r>
                      <a:endParaRPr lang="es-MX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itea (AGS)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3376825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</a:t>
                      </a:r>
                      <a:endParaRPr lang="es-MX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cartografia.ife.org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736024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</a:t>
                      </a:r>
                      <a:endParaRPr lang="es-MX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Actores Políticos - INE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3987175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</a:t>
                      </a:r>
                      <a:endParaRPr lang="es-MX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Inklusion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9534634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</a:t>
                      </a:r>
                      <a:endParaRPr lang="es-MX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idaipqroo (QROO)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1892908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es-MX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iaipoaxaca (OAX)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038437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</a:t>
                      </a:r>
                      <a:endParaRPr lang="es-MX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2909786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</a:t>
                      </a:r>
                      <a:endParaRPr lang="es-MX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fuentes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6771389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662,447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2584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82964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93963" y="656274"/>
            <a:ext cx="116793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>
                <a:solidFill>
                  <a:srgbClr val="D60093"/>
                </a:solidFill>
              </a:rPr>
              <a:t>Del total antes mencionado </a:t>
            </a:r>
            <a:r>
              <a:rPr lang="es-MX" b="1" dirty="0">
                <a:solidFill>
                  <a:srgbClr val="D60093"/>
                </a:solidFill>
              </a:rPr>
              <a:t>270, 477 </a:t>
            </a:r>
            <a:r>
              <a:rPr lang="es-MX" dirty="0">
                <a:solidFill>
                  <a:srgbClr val="D60093"/>
                </a:solidFill>
              </a:rPr>
              <a:t>ingresan en el </a:t>
            </a:r>
            <a:r>
              <a:rPr lang="es-MX" b="1" dirty="0">
                <a:solidFill>
                  <a:srgbClr val="D60093"/>
                </a:solidFill>
              </a:rPr>
              <a:t>módulo SIPOT</a:t>
            </a:r>
            <a:r>
              <a:rPr lang="es-MX" dirty="0">
                <a:solidFill>
                  <a:srgbClr val="D60093"/>
                </a:solidFill>
              </a:rPr>
              <a:t>; </a:t>
            </a:r>
            <a:r>
              <a:rPr lang="es-MX" b="1" dirty="0">
                <a:solidFill>
                  <a:srgbClr val="D60093"/>
                </a:solidFill>
              </a:rPr>
              <a:t>98, 173 </a:t>
            </a:r>
            <a:r>
              <a:rPr lang="es-MX" dirty="0">
                <a:solidFill>
                  <a:srgbClr val="D60093"/>
                </a:solidFill>
              </a:rPr>
              <a:t>accesos vinculados a solicitudes de información; </a:t>
            </a:r>
            <a:r>
              <a:rPr lang="es-MX" b="1" dirty="0">
                <a:solidFill>
                  <a:srgbClr val="D60093"/>
                </a:solidFill>
              </a:rPr>
              <a:t>24, 252 </a:t>
            </a:r>
            <a:r>
              <a:rPr lang="es-MX" dirty="0">
                <a:solidFill>
                  <a:srgbClr val="D60093"/>
                </a:solidFill>
              </a:rPr>
              <a:t>a </a:t>
            </a:r>
            <a:r>
              <a:rPr lang="es-MX" b="1" dirty="0">
                <a:solidFill>
                  <a:srgbClr val="D60093"/>
                </a:solidFill>
              </a:rPr>
              <a:t>SIGEMI-SICOM</a:t>
            </a:r>
            <a:r>
              <a:rPr lang="es-MX" dirty="0">
                <a:solidFill>
                  <a:srgbClr val="D60093"/>
                </a:solidFill>
              </a:rPr>
              <a:t> y los restantes ingresos corresponden a editar perfil, preguntas frecuentes, así como, a reingresos de navegación en la PNT.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787022"/>
              </p:ext>
            </p:extLst>
          </p:nvPr>
        </p:nvGraphicFramePr>
        <p:xfrm>
          <a:off x="1814945" y="1967343"/>
          <a:ext cx="8118764" cy="4184074"/>
        </p:xfrm>
        <a:graphic>
          <a:graphicData uri="http://schemas.openxmlformats.org/drawingml/2006/table">
            <a:tbl>
              <a:tblPr/>
              <a:tblGrid>
                <a:gridCol w="4373501">
                  <a:extLst>
                    <a:ext uri="{9D8B030D-6E8A-4147-A177-3AD203B41FA5}">
                      <a16:colId xmlns:a16="http://schemas.microsoft.com/office/drawing/2014/main" val="3173567346"/>
                    </a:ext>
                  </a:extLst>
                </a:gridCol>
                <a:gridCol w="1981365">
                  <a:extLst>
                    <a:ext uri="{9D8B030D-6E8A-4147-A177-3AD203B41FA5}">
                      <a16:colId xmlns:a16="http://schemas.microsoft.com/office/drawing/2014/main" val="828431741"/>
                    </a:ext>
                  </a:extLst>
                </a:gridCol>
                <a:gridCol w="1763898">
                  <a:extLst>
                    <a:ext uri="{9D8B030D-6E8A-4147-A177-3AD203B41FA5}">
                      <a16:colId xmlns:a16="http://schemas.microsoft.com/office/drawing/2014/main" val="2010864017"/>
                    </a:ext>
                  </a:extLst>
                </a:gridCol>
              </a:tblGrid>
              <a:tr h="304033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Componentes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Accesos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Porcentaje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172707"/>
                  </a:ext>
                </a:extLst>
              </a:tr>
              <a:tr h="304033"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Módulo SIPOT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270,477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444934"/>
                  </a:ext>
                </a:extLst>
              </a:tr>
              <a:tr h="593589"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Accesos vinculados a solicitudes de información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5878286"/>
                  </a:ext>
                </a:extLst>
              </a:tr>
              <a:tr h="304033"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Ingreso a SIGEMI-SICOM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2791321"/>
                  </a:ext>
                </a:extLst>
              </a:tr>
              <a:tr h="304033"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Editar perfil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1478912"/>
                  </a:ext>
                </a:extLst>
              </a:tr>
              <a:tr h="593589"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Módulo de usuarios para los administradores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5606590"/>
                  </a:ext>
                </a:extLst>
              </a:tr>
              <a:tr h="304033"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Preguntas frecuentes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3222435"/>
                  </a:ext>
                </a:extLst>
              </a:tr>
              <a:tr h="117269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Ingreso página principal, entrada algún componente y regreso a la página principal, así como retorno a otro componente.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259,550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5906352"/>
                  </a:ext>
                </a:extLst>
              </a:tr>
              <a:tr h="304033"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 de accesos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662,447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66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1915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9260060"/>
              </p:ext>
            </p:extLst>
          </p:nvPr>
        </p:nvGraphicFramePr>
        <p:xfrm>
          <a:off x="783936" y="1274619"/>
          <a:ext cx="10008754" cy="4918358"/>
        </p:xfrm>
        <a:graphic>
          <a:graphicData uri="http://schemas.openxmlformats.org/drawingml/2006/table">
            <a:tbl>
              <a:tblPr/>
              <a:tblGrid>
                <a:gridCol w="2346550">
                  <a:extLst>
                    <a:ext uri="{9D8B030D-6E8A-4147-A177-3AD203B41FA5}">
                      <a16:colId xmlns:a16="http://schemas.microsoft.com/office/drawing/2014/main" val="1689687360"/>
                    </a:ext>
                  </a:extLst>
                </a:gridCol>
                <a:gridCol w="1277034">
                  <a:extLst>
                    <a:ext uri="{9D8B030D-6E8A-4147-A177-3AD203B41FA5}">
                      <a16:colId xmlns:a16="http://schemas.microsoft.com/office/drawing/2014/main" val="2778181930"/>
                    </a:ext>
                  </a:extLst>
                </a:gridCol>
                <a:gridCol w="1277034">
                  <a:extLst>
                    <a:ext uri="{9D8B030D-6E8A-4147-A177-3AD203B41FA5}">
                      <a16:colId xmlns:a16="http://schemas.microsoft.com/office/drawing/2014/main" val="542135473"/>
                    </a:ext>
                  </a:extLst>
                </a:gridCol>
                <a:gridCol w="1277034">
                  <a:extLst>
                    <a:ext uri="{9D8B030D-6E8A-4147-A177-3AD203B41FA5}">
                      <a16:colId xmlns:a16="http://schemas.microsoft.com/office/drawing/2014/main" val="3892737842"/>
                    </a:ext>
                  </a:extLst>
                </a:gridCol>
                <a:gridCol w="1277034">
                  <a:extLst>
                    <a:ext uri="{9D8B030D-6E8A-4147-A177-3AD203B41FA5}">
                      <a16:colId xmlns:a16="http://schemas.microsoft.com/office/drawing/2014/main" val="3515919337"/>
                    </a:ext>
                  </a:extLst>
                </a:gridCol>
                <a:gridCol w="1277034">
                  <a:extLst>
                    <a:ext uri="{9D8B030D-6E8A-4147-A177-3AD203B41FA5}">
                      <a16:colId xmlns:a16="http://schemas.microsoft.com/office/drawing/2014/main" val="2530820127"/>
                    </a:ext>
                  </a:extLst>
                </a:gridCol>
                <a:gridCol w="1277034">
                  <a:extLst>
                    <a:ext uri="{9D8B030D-6E8A-4147-A177-3AD203B41FA5}">
                      <a16:colId xmlns:a16="http://schemas.microsoft.com/office/drawing/2014/main" val="418442917"/>
                    </a:ext>
                  </a:extLst>
                </a:gridCol>
              </a:tblGrid>
              <a:tr h="421793"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Estados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Enero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Febrero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Marzo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Abril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952463"/>
                  </a:ext>
                </a:extLst>
              </a:tr>
              <a:tr h="299771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Aguascalientes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9592308"/>
                  </a:ext>
                </a:extLst>
              </a:tr>
              <a:tr h="299771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Baja California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8442964"/>
                  </a:ext>
                </a:extLst>
              </a:tr>
              <a:tr h="299771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Baja California Sur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4282293"/>
                  </a:ext>
                </a:extLst>
              </a:tr>
              <a:tr h="299771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Campeche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3593496"/>
                  </a:ext>
                </a:extLst>
              </a:tr>
              <a:tr h="299771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Chiapas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3954324"/>
                  </a:ext>
                </a:extLst>
              </a:tr>
              <a:tr h="299771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Chihuahua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6366758"/>
                  </a:ext>
                </a:extLst>
              </a:tr>
              <a:tr h="299771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Ciudad de México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9946122"/>
                  </a:ext>
                </a:extLst>
              </a:tr>
              <a:tr h="299771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Coahuila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1415047"/>
                  </a:ext>
                </a:extLst>
              </a:tr>
              <a:tr h="299771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Colima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6089973"/>
                  </a:ext>
                </a:extLst>
              </a:tr>
              <a:tr h="299771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Durango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040288"/>
                  </a:ext>
                </a:extLst>
              </a:tr>
              <a:tr h="299771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Guanajuato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0134503"/>
                  </a:ext>
                </a:extLst>
              </a:tr>
              <a:tr h="299771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Guerrero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8803580"/>
                  </a:ext>
                </a:extLst>
              </a:tr>
              <a:tr h="299771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Hidalgo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650005"/>
                  </a:ext>
                </a:extLst>
              </a:tr>
              <a:tr h="299771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Jalisco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3725563"/>
                  </a:ext>
                </a:extLst>
              </a:tr>
              <a:tr h="299771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de México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6462928"/>
                  </a:ext>
                </a:extLst>
              </a:tr>
            </a:tbl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405046" y="662493"/>
            <a:ext cx="11741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>
                <a:solidFill>
                  <a:srgbClr val="B61ABA"/>
                </a:solidFill>
              </a:rPr>
              <a:t>Desglose por Entidad de las solicitudes de información registradas por mes en la PNT</a:t>
            </a:r>
          </a:p>
        </p:txBody>
      </p:sp>
    </p:spTree>
    <p:extLst>
      <p:ext uri="{BB962C8B-B14F-4D97-AF65-F5344CB8AC3E}">
        <p14:creationId xmlns:p14="http://schemas.microsoft.com/office/powerpoint/2010/main" val="1989992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756411"/>
              </p:ext>
            </p:extLst>
          </p:nvPr>
        </p:nvGraphicFramePr>
        <p:xfrm>
          <a:off x="623458" y="841449"/>
          <a:ext cx="10487886" cy="5960745"/>
        </p:xfrm>
        <a:graphic>
          <a:graphicData uri="http://schemas.openxmlformats.org/drawingml/2006/table">
            <a:tbl>
              <a:tblPr/>
              <a:tblGrid>
                <a:gridCol w="2458884">
                  <a:extLst>
                    <a:ext uri="{9D8B030D-6E8A-4147-A177-3AD203B41FA5}">
                      <a16:colId xmlns:a16="http://schemas.microsoft.com/office/drawing/2014/main" val="536386253"/>
                    </a:ext>
                  </a:extLst>
                </a:gridCol>
                <a:gridCol w="1338167">
                  <a:extLst>
                    <a:ext uri="{9D8B030D-6E8A-4147-A177-3AD203B41FA5}">
                      <a16:colId xmlns:a16="http://schemas.microsoft.com/office/drawing/2014/main" val="733719229"/>
                    </a:ext>
                  </a:extLst>
                </a:gridCol>
                <a:gridCol w="1338167">
                  <a:extLst>
                    <a:ext uri="{9D8B030D-6E8A-4147-A177-3AD203B41FA5}">
                      <a16:colId xmlns:a16="http://schemas.microsoft.com/office/drawing/2014/main" val="198520829"/>
                    </a:ext>
                  </a:extLst>
                </a:gridCol>
                <a:gridCol w="1338167">
                  <a:extLst>
                    <a:ext uri="{9D8B030D-6E8A-4147-A177-3AD203B41FA5}">
                      <a16:colId xmlns:a16="http://schemas.microsoft.com/office/drawing/2014/main" val="2465733508"/>
                    </a:ext>
                  </a:extLst>
                </a:gridCol>
                <a:gridCol w="1338167">
                  <a:extLst>
                    <a:ext uri="{9D8B030D-6E8A-4147-A177-3AD203B41FA5}">
                      <a16:colId xmlns:a16="http://schemas.microsoft.com/office/drawing/2014/main" val="3174504616"/>
                    </a:ext>
                  </a:extLst>
                </a:gridCol>
                <a:gridCol w="1338167">
                  <a:extLst>
                    <a:ext uri="{9D8B030D-6E8A-4147-A177-3AD203B41FA5}">
                      <a16:colId xmlns:a16="http://schemas.microsoft.com/office/drawing/2014/main" val="589287552"/>
                    </a:ext>
                  </a:extLst>
                </a:gridCol>
                <a:gridCol w="1338167">
                  <a:extLst>
                    <a:ext uri="{9D8B030D-6E8A-4147-A177-3AD203B41FA5}">
                      <a16:colId xmlns:a16="http://schemas.microsoft.com/office/drawing/2014/main" val="15509972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Estados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Enero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Febrero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Marzo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Abril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1097626"/>
                  </a:ext>
                </a:extLst>
              </a:tr>
              <a:tr h="246083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Michoacán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9941152"/>
                  </a:ext>
                </a:extLst>
              </a:tr>
              <a:tr h="246083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Morelos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4253947"/>
                  </a:ext>
                </a:extLst>
              </a:tr>
              <a:tr h="246083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Nayarit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4616188"/>
                  </a:ext>
                </a:extLst>
              </a:tr>
              <a:tr h="246083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Nuevo León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4674818"/>
                  </a:ext>
                </a:extLst>
              </a:tr>
              <a:tr h="246083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Oaxaca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8788294"/>
                  </a:ext>
                </a:extLst>
              </a:tr>
              <a:tr h="246083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Puebla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8503278"/>
                  </a:ext>
                </a:extLst>
              </a:tr>
              <a:tr h="246083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Querétaro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9668135"/>
                  </a:ext>
                </a:extLst>
              </a:tr>
              <a:tr h="246083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Quintana Roo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2596858"/>
                  </a:ext>
                </a:extLst>
              </a:tr>
              <a:tr h="246083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Luis Potosí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1594626"/>
                  </a:ext>
                </a:extLst>
              </a:tr>
              <a:tr h="246083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Sinaloa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2097488"/>
                  </a:ext>
                </a:extLst>
              </a:tr>
              <a:tr h="246083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Sonora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4382354"/>
                  </a:ext>
                </a:extLst>
              </a:tr>
              <a:tr h="246083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Tabasco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9651357"/>
                  </a:ext>
                </a:extLst>
              </a:tr>
              <a:tr h="246083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Tamaulipas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0406556"/>
                  </a:ext>
                </a:extLst>
              </a:tr>
              <a:tr h="246083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Tlaxcala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6376297"/>
                  </a:ext>
                </a:extLst>
              </a:tr>
              <a:tr h="246083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Veracruz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6219833"/>
                  </a:ext>
                </a:extLst>
              </a:tr>
              <a:tr h="246083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Yucatán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0629416"/>
                  </a:ext>
                </a:extLst>
              </a:tr>
              <a:tr h="246083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Zacatecas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2394585"/>
                  </a:ext>
                </a:extLst>
              </a:tr>
              <a:tr h="246083"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38,210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37,750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40,891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10,446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127,297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190341"/>
                  </a:ext>
                </a:extLst>
              </a:tr>
              <a:tr h="246083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Federación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615395"/>
                  </a:ext>
                </a:extLst>
              </a:tr>
              <a:tr h="246083"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50,987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51,300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56,021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13,580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171,888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048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9057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2068643" y="1629434"/>
            <a:ext cx="808469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MX" sz="5000" b="1" dirty="0">
                <a:solidFill>
                  <a:srgbClr val="B61ABA"/>
                </a:solidFill>
                <a:latin typeface="Open sans"/>
              </a:rPr>
              <a:t>Estadísticas sobre recursos de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MX" sz="5000" b="1" dirty="0">
                <a:solidFill>
                  <a:srgbClr val="B61ABA"/>
                </a:solidFill>
                <a:latin typeface="Open sans"/>
              </a:rPr>
              <a:t>revisión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endParaRPr lang="es-MX" sz="5000" b="1" dirty="0">
              <a:solidFill>
                <a:srgbClr val="B61ABA"/>
              </a:solidFill>
              <a:latin typeface="Open san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MX" sz="5000" b="1" dirty="0">
                <a:solidFill>
                  <a:srgbClr val="B61ABA"/>
                </a:solidFill>
                <a:latin typeface="Open sans"/>
              </a:rPr>
              <a:t>enero al 16 de abril del 2020</a:t>
            </a:r>
          </a:p>
        </p:txBody>
      </p:sp>
    </p:spTree>
    <p:extLst>
      <p:ext uri="{BB962C8B-B14F-4D97-AF65-F5344CB8AC3E}">
        <p14:creationId xmlns:p14="http://schemas.microsoft.com/office/powerpoint/2010/main" val="746823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uadroTexto 19"/>
          <p:cNvSpPr txBox="1"/>
          <p:nvPr/>
        </p:nvSpPr>
        <p:spPr>
          <a:xfrm>
            <a:off x="3996583" y="1653447"/>
            <a:ext cx="42330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u="sng" dirty="0">
                <a:latin typeface="Calibri" panose="020F0502020204030204" pitchFamily="34" charset="0"/>
                <a:cs typeface="Calibri" panose="020F0502020204030204" pitchFamily="34" charset="0"/>
              </a:rPr>
              <a:t>enero al 16 de abril  2020 : 12, 929 recursos de revisión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352697" y="808989"/>
            <a:ext cx="11521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b="1" dirty="0">
                <a:solidFill>
                  <a:srgbClr val="B61ABA"/>
                </a:solidFill>
              </a:rPr>
              <a:t>Total de recursos de revisión interpuestos por mes en la PNT</a:t>
            </a:r>
          </a:p>
        </p:txBody>
      </p:sp>
      <p:graphicFrame>
        <p:nvGraphicFramePr>
          <p:cNvPr id="27" name="Gráfico 26"/>
          <p:cNvGraphicFramePr/>
          <p:nvPr>
            <p:extLst>
              <p:ext uri="{D42A27DB-BD31-4B8C-83A1-F6EECF244321}">
                <p14:modId xmlns:p14="http://schemas.microsoft.com/office/powerpoint/2010/main" val="2010744342"/>
              </p:ext>
            </p:extLst>
          </p:nvPr>
        </p:nvGraphicFramePr>
        <p:xfrm>
          <a:off x="1920238" y="2835935"/>
          <a:ext cx="8385464" cy="31860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" name="Grupo 1"/>
          <p:cNvGrpSpPr/>
          <p:nvPr/>
        </p:nvGrpSpPr>
        <p:grpSpPr>
          <a:xfrm>
            <a:off x="3754253" y="3586916"/>
            <a:ext cx="778611" cy="681946"/>
            <a:chOff x="3301410" y="4752609"/>
            <a:chExt cx="778611" cy="681946"/>
          </a:xfrm>
        </p:grpSpPr>
        <p:sp>
          <p:nvSpPr>
            <p:cNvPr id="28" name="CuadroTexto 27">
              <a:extLst>
                <a:ext uri="{FF2B5EF4-FFF2-40B4-BE49-F238E27FC236}">
                  <a16:creationId xmlns:a16="http://schemas.microsoft.com/office/drawing/2014/main" id="{CBFDB505-6AC9-4256-9EAE-8FA223D6BEA8}"/>
                </a:ext>
              </a:extLst>
            </p:cNvPr>
            <p:cNvSpPr txBox="1"/>
            <p:nvPr/>
          </p:nvSpPr>
          <p:spPr>
            <a:xfrm>
              <a:off x="3301410" y="5157556"/>
              <a:ext cx="7786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>
                  <a:solidFill>
                    <a:srgbClr val="B61ABA"/>
                  </a:solidFill>
                </a:rPr>
                <a:t>44.22%</a:t>
              </a:r>
              <a:endParaRPr lang="es-MX" sz="1200" dirty="0"/>
            </a:p>
          </p:txBody>
        </p:sp>
        <p:sp>
          <p:nvSpPr>
            <p:cNvPr id="29" name="Flecha: hacia abajo 5">
              <a:extLst>
                <a:ext uri="{FF2B5EF4-FFF2-40B4-BE49-F238E27FC236}">
                  <a16:creationId xmlns:a16="http://schemas.microsoft.com/office/drawing/2014/main" id="{AC9BC5E3-DBBC-444D-8E80-1F4B577ECD19}"/>
                </a:ext>
              </a:extLst>
            </p:cNvPr>
            <p:cNvSpPr/>
            <p:nvPr/>
          </p:nvSpPr>
          <p:spPr>
            <a:xfrm rot="19102539">
              <a:off x="3504471" y="4752609"/>
              <a:ext cx="360000" cy="3600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30" name="Flecha derecha 29"/>
            <p:cNvSpPr/>
            <p:nvPr/>
          </p:nvSpPr>
          <p:spPr>
            <a:xfrm rot="19102539">
              <a:off x="3601451" y="4836458"/>
              <a:ext cx="180000" cy="180000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</p:grpSp>
      <p:grpSp>
        <p:nvGrpSpPr>
          <p:cNvPr id="3" name="Grupo 2"/>
          <p:cNvGrpSpPr/>
          <p:nvPr/>
        </p:nvGrpSpPr>
        <p:grpSpPr>
          <a:xfrm>
            <a:off x="5766318" y="3541593"/>
            <a:ext cx="778611" cy="687204"/>
            <a:chOff x="4925426" y="4309468"/>
            <a:chExt cx="778611" cy="687204"/>
          </a:xfrm>
        </p:grpSpPr>
        <p:sp>
          <p:nvSpPr>
            <p:cNvPr id="31" name="CuadroTexto 30">
              <a:extLst>
                <a:ext uri="{FF2B5EF4-FFF2-40B4-BE49-F238E27FC236}">
                  <a16:creationId xmlns:a16="http://schemas.microsoft.com/office/drawing/2014/main" id="{CBFDB505-6AC9-4256-9EAE-8FA223D6BEA8}"/>
                </a:ext>
              </a:extLst>
            </p:cNvPr>
            <p:cNvSpPr txBox="1"/>
            <p:nvPr/>
          </p:nvSpPr>
          <p:spPr>
            <a:xfrm>
              <a:off x="4925426" y="4719673"/>
              <a:ext cx="7786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>
                  <a:solidFill>
                    <a:srgbClr val="B61ABA"/>
                  </a:solidFill>
                </a:rPr>
                <a:t>-17.87%</a:t>
              </a:r>
              <a:endParaRPr lang="es-MX" sz="1200" dirty="0"/>
            </a:p>
          </p:txBody>
        </p:sp>
        <p:sp>
          <p:nvSpPr>
            <p:cNvPr id="32" name="Flecha: hacia abajo 5">
              <a:extLst>
                <a:ext uri="{FF2B5EF4-FFF2-40B4-BE49-F238E27FC236}">
                  <a16:creationId xmlns:a16="http://schemas.microsoft.com/office/drawing/2014/main" id="{AC9BC5E3-DBBC-444D-8E80-1F4B577ECD19}"/>
                </a:ext>
              </a:extLst>
            </p:cNvPr>
            <p:cNvSpPr/>
            <p:nvPr/>
          </p:nvSpPr>
          <p:spPr>
            <a:xfrm rot="19102539">
              <a:off x="5142320" y="4309468"/>
              <a:ext cx="344167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33" name="Flecha derecha 32"/>
            <p:cNvSpPr/>
            <p:nvPr/>
          </p:nvSpPr>
          <p:spPr>
            <a:xfrm rot="2359426">
              <a:off x="5225467" y="4398575"/>
              <a:ext cx="180000" cy="180000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</p:grpSp>
      <p:cxnSp>
        <p:nvCxnSpPr>
          <p:cNvPr id="22" name="Conector recto 21"/>
          <p:cNvCxnSpPr/>
          <p:nvPr/>
        </p:nvCxnSpPr>
        <p:spPr>
          <a:xfrm flipV="1">
            <a:off x="2044761" y="2581367"/>
            <a:ext cx="3600000" cy="13063"/>
          </a:xfrm>
          <a:prstGeom prst="line">
            <a:avLst/>
          </a:prstGeom>
          <a:ln w="31750">
            <a:solidFill>
              <a:srgbClr val="CC00CC"/>
            </a:solidFill>
            <a:prstDash val="solid"/>
            <a:round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36"/>
          <p:cNvCxnSpPr/>
          <p:nvPr/>
        </p:nvCxnSpPr>
        <p:spPr>
          <a:xfrm flipH="1">
            <a:off x="6544929" y="2586279"/>
            <a:ext cx="3600000" cy="4484"/>
          </a:xfrm>
          <a:prstGeom prst="line">
            <a:avLst/>
          </a:prstGeom>
          <a:ln w="31750">
            <a:solidFill>
              <a:srgbClr val="CC00CC"/>
            </a:solidFill>
            <a:prstDash val="solid"/>
            <a:round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5511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46975" y="495453"/>
            <a:ext cx="11741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>
                <a:solidFill>
                  <a:srgbClr val="B61ABA"/>
                </a:solidFill>
              </a:rPr>
              <a:t>Desglose por Entidad de los recursos de revisión interpuestos por mes en la PNT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B3E85976-27C2-4AF1-9508-4E3B05215E07}"/>
              </a:ext>
            </a:extLst>
          </p:cNvPr>
          <p:cNvSpPr/>
          <p:nvPr/>
        </p:nvSpPr>
        <p:spPr>
          <a:xfrm>
            <a:off x="7083780" y="6553274"/>
            <a:ext cx="5063196" cy="292388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/>
            <a:r>
              <a:rPr lang="es-MX" sz="1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Fecha de actualización: 14 de abril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744653"/>
              </p:ext>
            </p:extLst>
          </p:nvPr>
        </p:nvGraphicFramePr>
        <p:xfrm>
          <a:off x="484909" y="864776"/>
          <a:ext cx="10903529" cy="5300496"/>
        </p:xfrm>
        <a:graphic>
          <a:graphicData uri="http://schemas.openxmlformats.org/drawingml/2006/table">
            <a:tbl>
              <a:tblPr/>
              <a:tblGrid>
                <a:gridCol w="2353385">
                  <a:extLst>
                    <a:ext uri="{9D8B030D-6E8A-4147-A177-3AD203B41FA5}">
                      <a16:colId xmlns:a16="http://schemas.microsoft.com/office/drawing/2014/main" val="72349241"/>
                    </a:ext>
                  </a:extLst>
                </a:gridCol>
                <a:gridCol w="1938954">
                  <a:extLst>
                    <a:ext uri="{9D8B030D-6E8A-4147-A177-3AD203B41FA5}">
                      <a16:colId xmlns:a16="http://schemas.microsoft.com/office/drawing/2014/main" val="3430957404"/>
                    </a:ext>
                  </a:extLst>
                </a:gridCol>
                <a:gridCol w="1322238">
                  <a:extLst>
                    <a:ext uri="{9D8B030D-6E8A-4147-A177-3AD203B41FA5}">
                      <a16:colId xmlns:a16="http://schemas.microsoft.com/office/drawing/2014/main" val="895166546"/>
                    </a:ext>
                  </a:extLst>
                </a:gridCol>
                <a:gridCol w="1322238">
                  <a:extLst>
                    <a:ext uri="{9D8B030D-6E8A-4147-A177-3AD203B41FA5}">
                      <a16:colId xmlns:a16="http://schemas.microsoft.com/office/drawing/2014/main" val="1263079258"/>
                    </a:ext>
                  </a:extLst>
                </a:gridCol>
                <a:gridCol w="1322238">
                  <a:extLst>
                    <a:ext uri="{9D8B030D-6E8A-4147-A177-3AD203B41FA5}">
                      <a16:colId xmlns:a16="http://schemas.microsoft.com/office/drawing/2014/main" val="1236424532"/>
                    </a:ext>
                  </a:extLst>
                </a:gridCol>
                <a:gridCol w="1322238">
                  <a:extLst>
                    <a:ext uri="{9D8B030D-6E8A-4147-A177-3AD203B41FA5}">
                      <a16:colId xmlns:a16="http://schemas.microsoft.com/office/drawing/2014/main" val="2058104093"/>
                    </a:ext>
                  </a:extLst>
                </a:gridCol>
                <a:gridCol w="1322238">
                  <a:extLst>
                    <a:ext uri="{9D8B030D-6E8A-4147-A177-3AD203B41FA5}">
                      <a16:colId xmlns:a16="http://schemas.microsoft.com/office/drawing/2014/main" val="3259010492"/>
                    </a:ext>
                  </a:extLst>
                </a:gridCol>
              </a:tblGrid>
              <a:tr h="33128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Entidad federativa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Enero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Febrero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Marzo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Abril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940778"/>
                  </a:ext>
                </a:extLst>
              </a:tr>
              <a:tr h="33128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Aguascalientes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1141891"/>
                  </a:ext>
                </a:extLst>
              </a:tr>
              <a:tr h="33128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Baja California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6395222"/>
                  </a:ext>
                </a:extLst>
              </a:tr>
              <a:tr h="33128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Baja California Sur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7685979"/>
                  </a:ext>
                </a:extLst>
              </a:tr>
              <a:tr h="33128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Campeche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8395731"/>
                  </a:ext>
                </a:extLst>
              </a:tr>
              <a:tr h="33128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Chiapas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9346369"/>
                  </a:ext>
                </a:extLst>
              </a:tr>
              <a:tr h="33128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Chihuahua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7240007"/>
                  </a:ext>
                </a:extLst>
              </a:tr>
              <a:tr h="33128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Ciudad de México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4083866"/>
                  </a:ext>
                </a:extLst>
              </a:tr>
              <a:tr h="33128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Coahuila de Zaragoza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8615860"/>
                  </a:ext>
                </a:extLst>
              </a:tr>
              <a:tr h="33128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Colima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3494318"/>
                  </a:ext>
                </a:extLst>
              </a:tr>
              <a:tr h="33128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Durango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738087"/>
                  </a:ext>
                </a:extLst>
              </a:tr>
              <a:tr h="33128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Guanajuato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1294873"/>
                  </a:ext>
                </a:extLst>
              </a:tr>
              <a:tr h="33128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Guerrero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3066076"/>
                  </a:ext>
                </a:extLst>
              </a:tr>
              <a:tr h="33128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Hidalgo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6399840"/>
                  </a:ext>
                </a:extLst>
              </a:tr>
              <a:tr h="33128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Jalisco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4534708"/>
                  </a:ext>
                </a:extLst>
              </a:tr>
              <a:tr h="33128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México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97947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2790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46975" y="495453"/>
            <a:ext cx="11741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>
                <a:solidFill>
                  <a:srgbClr val="B61ABA"/>
                </a:solidFill>
              </a:rPr>
              <a:t>Desglose por Entidad de los recursos de revisión interpuestos por mes en la PNT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614172"/>
              </p:ext>
            </p:extLst>
          </p:nvPr>
        </p:nvGraphicFramePr>
        <p:xfrm>
          <a:off x="831272" y="1078487"/>
          <a:ext cx="10127672" cy="5452881"/>
        </p:xfrm>
        <a:graphic>
          <a:graphicData uri="http://schemas.openxmlformats.org/drawingml/2006/table">
            <a:tbl>
              <a:tblPr/>
              <a:tblGrid>
                <a:gridCol w="2185927">
                  <a:extLst>
                    <a:ext uri="{9D8B030D-6E8A-4147-A177-3AD203B41FA5}">
                      <a16:colId xmlns:a16="http://schemas.microsoft.com/office/drawing/2014/main" val="312337350"/>
                    </a:ext>
                  </a:extLst>
                </a:gridCol>
                <a:gridCol w="1800985">
                  <a:extLst>
                    <a:ext uri="{9D8B030D-6E8A-4147-A177-3AD203B41FA5}">
                      <a16:colId xmlns:a16="http://schemas.microsoft.com/office/drawing/2014/main" val="344960704"/>
                    </a:ext>
                  </a:extLst>
                </a:gridCol>
                <a:gridCol w="1228152">
                  <a:extLst>
                    <a:ext uri="{9D8B030D-6E8A-4147-A177-3AD203B41FA5}">
                      <a16:colId xmlns:a16="http://schemas.microsoft.com/office/drawing/2014/main" val="57589218"/>
                    </a:ext>
                  </a:extLst>
                </a:gridCol>
                <a:gridCol w="1228152">
                  <a:extLst>
                    <a:ext uri="{9D8B030D-6E8A-4147-A177-3AD203B41FA5}">
                      <a16:colId xmlns:a16="http://schemas.microsoft.com/office/drawing/2014/main" val="2318891398"/>
                    </a:ext>
                  </a:extLst>
                </a:gridCol>
                <a:gridCol w="1228152">
                  <a:extLst>
                    <a:ext uri="{9D8B030D-6E8A-4147-A177-3AD203B41FA5}">
                      <a16:colId xmlns:a16="http://schemas.microsoft.com/office/drawing/2014/main" val="1969936784"/>
                    </a:ext>
                  </a:extLst>
                </a:gridCol>
                <a:gridCol w="1228152">
                  <a:extLst>
                    <a:ext uri="{9D8B030D-6E8A-4147-A177-3AD203B41FA5}">
                      <a16:colId xmlns:a16="http://schemas.microsoft.com/office/drawing/2014/main" val="2419012442"/>
                    </a:ext>
                  </a:extLst>
                </a:gridCol>
                <a:gridCol w="1228152">
                  <a:extLst>
                    <a:ext uri="{9D8B030D-6E8A-4147-A177-3AD203B41FA5}">
                      <a16:colId xmlns:a16="http://schemas.microsoft.com/office/drawing/2014/main" val="797049633"/>
                    </a:ext>
                  </a:extLst>
                </a:gridCol>
              </a:tblGrid>
              <a:tr h="25966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Entidad federativa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Enero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Febrero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Marzo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Abril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976590"/>
                  </a:ext>
                </a:extLst>
              </a:tr>
              <a:tr h="25966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Michoacán de Ocampo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2.0%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6680885"/>
                  </a:ext>
                </a:extLst>
              </a:tr>
              <a:tr h="25966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Morelos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1.7%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2191244"/>
                  </a:ext>
                </a:extLst>
              </a:tr>
              <a:tr h="25966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Nayarit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0.5%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3225530"/>
                  </a:ext>
                </a:extLst>
              </a:tr>
              <a:tr h="25966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Nuevo León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1.9%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2007879"/>
                  </a:ext>
                </a:extLst>
              </a:tr>
              <a:tr h="25966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Oaxaca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1.6%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7175587"/>
                  </a:ext>
                </a:extLst>
              </a:tr>
              <a:tr h="25966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Puebla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1.4%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8200038"/>
                  </a:ext>
                </a:extLst>
              </a:tr>
              <a:tr h="25966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Querétaro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0.8%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1210992"/>
                  </a:ext>
                </a:extLst>
              </a:tr>
              <a:tr h="25966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Quintana Roo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1.1%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0184616"/>
                  </a:ext>
                </a:extLst>
              </a:tr>
              <a:tr h="25966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Luis Potosí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2.5%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922303"/>
                  </a:ext>
                </a:extLst>
              </a:tr>
              <a:tr h="25966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Sinaloa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1.6%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0493116"/>
                  </a:ext>
                </a:extLst>
              </a:tr>
              <a:tr h="25966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Sonora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0.5%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6952066"/>
                  </a:ext>
                </a:extLst>
              </a:tr>
              <a:tr h="25966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Tabasco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1.0%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8468285"/>
                  </a:ext>
                </a:extLst>
              </a:tr>
              <a:tr h="25966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Tamaulipas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1.3%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6623419"/>
                  </a:ext>
                </a:extLst>
              </a:tr>
              <a:tr h="25966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Tlaxcala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0.9%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6119250"/>
                  </a:ext>
                </a:extLst>
              </a:tr>
              <a:tr h="25966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Veracruz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1.3%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6684938"/>
                  </a:ext>
                </a:extLst>
              </a:tr>
              <a:tr h="25966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Yucatán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973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7.5%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9726536"/>
                  </a:ext>
                </a:extLst>
              </a:tr>
              <a:tr h="25966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Zacatecas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0.7%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3359707"/>
                  </a:ext>
                </a:extLst>
              </a:tr>
              <a:tr h="25966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Subtotal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1,969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3,087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2,366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492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7,914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61%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21022"/>
                  </a:ext>
                </a:extLst>
              </a:tr>
              <a:tr h="25966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Federación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1,418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1,798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1,646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5,015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39%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930654"/>
                  </a:ext>
                </a:extLst>
              </a:tr>
              <a:tr h="25966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3,387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4,885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4,012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645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12,929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6753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22760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9BDA8F49D12C245B3447AA57DADFA65" ma:contentTypeVersion="0" ma:contentTypeDescription="Crear nuevo documento." ma:contentTypeScope="" ma:versionID="af7b77ae7d51d71357f04b46b589606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3f6edc329ff236629c56e3b879b320d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CD3EE42-CF2B-4E9F-8E35-A7D70B0BCC40}"/>
</file>

<file path=customXml/itemProps2.xml><?xml version="1.0" encoding="utf-8"?>
<ds:datastoreItem xmlns:ds="http://schemas.openxmlformats.org/officeDocument/2006/customXml" ds:itemID="{9793F6F3-D415-44A8-AD52-12DC18F7AE80}"/>
</file>

<file path=customXml/itemProps3.xml><?xml version="1.0" encoding="utf-8"?>
<ds:datastoreItem xmlns:ds="http://schemas.openxmlformats.org/officeDocument/2006/customXml" ds:itemID="{088A7A36-6BED-4CC1-B248-C1CFB5833563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5758</Words>
  <Application>Microsoft Office PowerPoint</Application>
  <PresentationFormat>Panorámica</PresentationFormat>
  <Paragraphs>4474</Paragraphs>
  <Slides>31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31</vt:i4>
      </vt:variant>
    </vt:vector>
  </HeadingPairs>
  <TitlesOfParts>
    <vt:vector size="36" baseType="lpstr">
      <vt:lpstr>Arial</vt:lpstr>
      <vt:lpstr>Calibri</vt:lpstr>
      <vt:lpstr>Calibri Light</vt:lpstr>
      <vt:lpstr>Open sans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2019-06-27T22:37:51Z</dcterms:created>
  <dcterms:modified xsi:type="dcterms:W3CDTF">2020-04-20T18:24:07Z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0x01010019BDA8F49D12C245B3447AA57DADFA65</vt:lpwstr>
  </property>
</Properties>
</file>